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3"/>
    <p:sldId id="259" r:id="rId4"/>
    <p:sldId id="258" r:id="rId5"/>
    <p:sldId id="260" r:id="rId6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6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14"/>
      </p:cViewPr>
      <p:guideLst>
        <p:guide orient="horz" pos="2160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020FA-BB96-4A59-AF18-70B4BA4031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8672E-42F0-4309-B544-C73ADD8193C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8672E-42F0-4309-B544-C73ADD8193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D7A8672E-42F0-4309-B544-C73ADD8193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标题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</a:fld>
            <a:endParaRPr lang="en-US"/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</a:fld>
            <a:endParaRPr 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19" name="日期占位符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</a:fld>
            <a:endParaRPr 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</a:fld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</a:fld>
            <a:endParaRPr 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标题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25" name="文本占位符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8" name="内容占位符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</a:fld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</a:fld>
            <a:endParaRPr 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</a:fld>
            <a:endParaRPr lang="en-US"/>
          </a:p>
        </p:txBody>
      </p:sp>
      <p:sp>
        <p:nvSpPr>
          <p:cNvPr id="24" name="页脚占位符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标题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</a:fld>
            <a:endParaRPr lang="en-US"/>
          </a:p>
        </p:txBody>
      </p:sp>
      <p:sp>
        <p:nvSpPr>
          <p:cNvPr id="29" name="页脚占位符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图片占位符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</a:fld>
            <a:endParaRPr kumimoji="0" lang="en-US"/>
          </a:p>
        </p:txBody>
      </p:sp>
      <p:sp>
        <p:nvSpPr>
          <p:cNvPr id="17" name="标题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1" name="日期占位符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标题占位符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 panose="05020102010507070707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 panose="05020102010507070707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 panose="05020102010507070707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 panose="05020102010507070707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40.png"/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4.png"/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image" Target="../media/image4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4.png"/><Relationship Id="rId3" Type="http://schemas.openxmlformats.org/officeDocument/2006/relationships/image" Target="../media/image22.png"/><Relationship Id="rId2" Type="http://schemas.openxmlformats.org/officeDocument/2006/relationships/image" Target="../media/image45.png"/><Relationship Id="rId1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4.png"/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image" Target="../media/image4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0.png"/><Relationship Id="rId1" Type="http://schemas.openxmlformats.org/officeDocument/2006/relationships/image" Target="../media/image4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11.png"/><Relationship Id="rId8" Type="http://schemas.openxmlformats.org/officeDocument/2006/relationships/image" Target="../media/image10.png"/><Relationship Id="rId7" Type="http://schemas.openxmlformats.org/officeDocument/2006/relationships/image" Target="../media/image9.png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9" Type="http://schemas.openxmlformats.org/officeDocument/2006/relationships/slideLayout" Target="../slideLayouts/slideLayout2.xml"/><Relationship Id="rId18" Type="http://schemas.openxmlformats.org/officeDocument/2006/relationships/image" Target="../media/image20.png"/><Relationship Id="rId17" Type="http://schemas.openxmlformats.org/officeDocument/2006/relationships/image" Target="../media/image19.png"/><Relationship Id="rId16" Type="http://schemas.openxmlformats.org/officeDocument/2006/relationships/image" Target="../media/image18.png"/><Relationship Id="rId15" Type="http://schemas.openxmlformats.org/officeDocument/2006/relationships/image" Target="../media/image17.png"/><Relationship Id="rId14" Type="http://schemas.openxmlformats.org/officeDocument/2006/relationships/image" Target="../media/image16.png"/><Relationship Id="rId13" Type="http://schemas.openxmlformats.org/officeDocument/2006/relationships/image" Target="../media/image15.png"/><Relationship Id="rId12" Type="http://schemas.openxmlformats.org/officeDocument/2006/relationships/image" Target="../media/image14.png"/><Relationship Id="rId11" Type="http://schemas.openxmlformats.org/officeDocument/2006/relationships/image" Target="../media/image13.png"/><Relationship Id="rId10" Type="http://schemas.openxmlformats.org/officeDocument/2006/relationships/image" Target="../media/image12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29.png"/><Relationship Id="rId8" Type="http://schemas.openxmlformats.org/officeDocument/2006/relationships/image" Target="../media/image28.png"/><Relationship Id="rId7" Type="http://schemas.openxmlformats.org/officeDocument/2006/relationships/image" Target="../media/image27.png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9" Type="http://schemas.openxmlformats.org/officeDocument/2006/relationships/notesSlide" Target="../notesSlides/notesSlide1.xml"/><Relationship Id="rId18" Type="http://schemas.openxmlformats.org/officeDocument/2006/relationships/slideLayout" Target="../slideLayouts/slideLayout2.xml"/><Relationship Id="rId17" Type="http://schemas.openxmlformats.org/officeDocument/2006/relationships/image" Target="../media/image37.png"/><Relationship Id="rId16" Type="http://schemas.openxmlformats.org/officeDocument/2006/relationships/image" Target="../media/image36.png"/><Relationship Id="rId15" Type="http://schemas.openxmlformats.org/officeDocument/2006/relationships/image" Target="../media/image35.png"/><Relationship Id="rId14" Type="http://schemas.openxmlformats.org/officeDocument/2006/relationships/image" Target="../media/image34.png"/><Relationship Id="rId13" Type="http://schemas.openxmlformats.org/officeDocument/2006/relationships/image" Target="../media/image33.png"/><Relationship Id="rId12" Type="http://schemas.openxmlformats.org/officeDocument/2006/relationships/image" Target="../media/image32.png"/><Relationship Id="rId11" Type="http://schemas.openxmlformats.org/officeDocument/2006/relationships/image" Target="../media/image31.png"/><Relationship Id="rId10" Type="http://schemas.openxmlformats.org/officeDocument/2006/relationships/image" Target="../media/image30.png"/><Relationship Id="rId1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hyperlink" Target="http://baike.baidu.com/view/23594.htm" TargetMode="External"/><Relationship Id="rId4" Type="http://schemas.openxmlformats.org/officeDocument/2006/relationships/hyperlink" Target="../&#21442;&#32771;&#36164;&#26009;/IECEE%20CB%20Members.pdf" TargetMode="External"/><Relationship Id="rId3" Type="http://schemas.openxmlformats.org/officeDocument/2006/relationships/hyperlink" Target="http://baike.baidu.com/view/159311.htm" TargetMode="External"/><Relationship Id="rId2" Type="http://schemas.openxmlformats.org/officeDocument/2006/relationships/hyperlink" Target="http://baike.baidu.com/view/308893.htm" TargetMode="External"/><Relationship Id="rId1" Type="http://schemas.openxmlformats.org/officeDocument/2006/relationships/hyperlink" Target="http://baike.baidu.com/view/264590.ht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深圳市安腾检测技术有限公司</a:t>
            </a:r>
            <a:endParaRPr lang="zh-CN" altLang="en-US" dirty="0"/>
          </a:p>
        </p:txBody>
      </p:sp>
      <p:sp>
        <p:nvSpPr>
          <p:cNvPr id="5" name="副标题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电器产品认证知识</a:t>
            </a:r>
            <a:endParaRPr lang="zh-CN" alt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4" name="内容占位符 3"/>
          <p:cNvGraphicFramePr/>
          <p:nvPr>
            <p:ph idx="1"/>
          </p:nvPr>
        </p:nvGraphicFramePr>
        <p:xfrm>
          <a:off x="305435" y="1554480"/>
          <a:ext cx="8385175" cy="4764405"/>
        </p:xfrm>
        <a:graphic>
          <a:graphicData uri="http://schemas.openxmlformats.org/drawingml/2006/table">
            <a:tbl>
              <a:tblPr/>
              <a:tblGrid>
                <a:gridCol w="1588770"/>
                <a:gridCol w="3322320"/>
                <a:gridCol w="3474085"/>
              </a:tblGrid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CE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认证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CE=LVD+EMC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GS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认证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认证类型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强制性认证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自愿性认证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适用范围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欧盟地区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德国或欧盟地区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7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出证机构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lang="zh-CN" altLang="en-US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制造商、进口商、</a:t>
                      </a:r>
                      <a:r>
                        <a:rPr lang="en-US" altLang="zh-CN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CQC</a:t>
                      </a:r>
                      <a:r>
                        <a:rPr lang="zh-CN" altLang="en-US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、</a:t>
                      </a:r>
                      <a:r>
                        <a:rPr lang="en-US" altLang="zh-CN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TUV</a:t>
                      </a:r>
                      <a:r>
                        <a:rPr lang="zh-CN" altLang="en-US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、</a:t>
                      </a:r>
                      <a:r>
                        <a:rPr lang="en-US" altLang="zh-CN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LCIE</a:t>
                      </a:r>
                      <a:r>
                        <a:rPr lang="zh-CN" altLang="en-US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、</a:t>
                      </a:r>
                      <a:r>
                        <a:rPr lang="en-US" altLang="zh-CN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SGS</a:t>
                      </a:r>
                      <a:r>
                        <a:rPr lang="zh-CN" altLang="en-US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、</a:t>
                      </a:r>
                      <a:r>
                        <a:rPr lang="en-US" altLang="zh-CN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ITS</a:t>
                      </a:r>
                      <a:r>
                        <a:rPr lang="zh-CN" altLang="en-US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等</a:t>
                      </a:r>
                      <a:endParaRPr lang="zh-CN" altLang="en-US" sz="1400" dirty="0" smtClean="0">
                        <a:ln>
                          <a:noFill/>
                        </a:ln>
                        <a:latin typeface="Times New Roman" panose="02020603050405020304" pitchFamily="18" charset="0"/>
                        <a:ea typeface="宋体" panose="02010600030101010101" pitchFamily="2" charset="-122"/>
                        <a:sym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在具备完整技术文件 ( 包含测试报告 ) 的前提下可自行宣告 CE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sym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lang="zh-CN" altLang="en-US" sz="1400" smtClean="0">
                          <a:ln>
                            <a:noFill/>
                          </a:ln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经德国政府授权之第三方进行检测并核发 GS 标志证书，如</a:t>
                      </a:r>
                      <a:r>
                        <a:rPr lang="en-US" altLang="zh-CN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TUV</a:t>
                      </a:r>
                      <a:r>
                        <a:rPr lang="zh-CN" altLang="en-US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、</a:t>
                      </a:r>
                      <a:r>
                        <a:rPr lang="en-US" altLang="zh-CN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LCIE</a:t>
                      </a:r>
                      <a:r>
                        <a:rPr lang="zh-CN" altLang="en-US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、</a:t>
                      </a:r>
                      <a:r>
                        <a:rPr lang="en-US" altLang="zh-CN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SGS</a:t>
                      </a:r>
                      <a:r>
                        <a:rPr lang="zh-CN" altLang="en-US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、</a:t>
                      </a:r>
                      <a:r>
                        <a:rPr lang="en-US" altLang="zh-CN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ITS</a:t>
                      </a:r>
                      <a:r>
                        <a:rPr lang="zh-CN" altLang="en-US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等授权机构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审核和监督要求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型式试验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型式试验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年审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认证标识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标识要求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电压频率要求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230V~ 50/60Hz</a:t>
                      </a: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（包含</a:t>
                      </a: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230V~</a:t>
                      </a: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亦可）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230V~ 50Hz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（包含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230V~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亦可）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影响力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lang="zh-CN" altLang="en-US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无须年费，无须工厂检查，工厂对产品符合性的自我宣告，公信力及市场接受程度低</a:t>
                      </a:r>
                      <a:endParaRPr lang="zh-CN" altLang="en-US" sz="1400" dirty="0" smtClean="0">
                        <a:ln>
                          <a:noFill/>
                        </a:ln>
                        <a:latin typeface="Times New Roman" panose="02020603050405020304" pitchFamily="18" charset="0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lang="zh-CN" altLang="en-US" sz="1400" smtClean="0">
                          <a:ln>
                            <a:noFill/>
                          </a:ln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必须缴年费，每年必须进行工厂检查，</a:t>
                      </a:r>
                      <a:endParaRPr lang="zh-CN" altLang="en-US" sz="1400" smtClean="0">
                        <a:ln>
                          <a:noFill/>
                        </a:ln>
                        <a:latin typeface="Times New Roman" panose="02020603050405020304" pitchFamily="18" charset="0"/>
                        <a:ea typeface="宋体" panose="02010600030101010101" pitchFamily="2" charset="-122"/>
                        <a:sym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由授权测试单位来核发 GS 标志，公信力及市场接受度高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52" descr="ce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844165" y="4580890"/>
            <a:ext cx="66421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30" name="Picture 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640" y="4580573"/>
            <a:ext cx="431800" cy="342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4631" name="Picture 5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2022" y="4508818"/>
            <a:ext cx="720725" cy="3127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4632" name="Picture 5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0425" y="4869180"/>
            <a:ext cx="774065" cy="3435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4633" name="Picture 5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4580890"/>
            <a:ext cx="1186815" cy="587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北欧四国认证</a:t>
            </a:r>
            <a:endParaRPr lang="zh-CN" altLang="en-US"/>
          </a:p>
        </p:txBody>
      </p:sp>
      <p:graphicFrame>
        <p:nvGraphicFramePr>
          <p:cNvPr id="5" name="内容占位符 4"/>
          <p:cNvGraphicFramePr/>
          <p:nvPr>
            <p:ph idx="1"/>
          </p:nvPr>
        </p:nvGraphicFramePr>
        <p:xfrm>
          <a:off x="304800" y="1554162"/>
          <a:ext cx="8686800" cy="4410710"/>
        </p:xfrm>
        <a:graphic>
          <a:graphicData uri="http://schemas.openxmlformats.org/drawingml/2006/table">
            <a:tbl>
              <a:tblPr/>
              <a:tblGrid>
                <a:gridCol w="1196975"/>
                <a:gridCol w="1724025"/>
                <a:gridCol w="2171700"/>
                <a:gridCol w="1647825"/>
                <a:gridCol w="1946275"/>
              </a:tblGrid>
              <a:tr h="50482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北欧四国认证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认证类型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强制性认证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强制性认证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强制性认证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强制性认证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适用范围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丹麦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挪威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芬兰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瑞典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出证机构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ＤＥＭＫＯ（丹麦电器标准协会）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ＮＥＭＫＯ（挪威电器标准协会）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ＦＩＭＫＯ（芬兰电器标准协会）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ＳＥＭＫＯ（瑞典电器标准协会）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审核和监督要求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型式试验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审厂（注：该四国的认证机构之间 定立了协议，互相认可彼此的测试结果。换言之，只要您的产品 获得其中北欧四国中任何一个国家的认证，如果您还需要其余 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 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个 国家的认证，您不需要再提供产品进行检测，就可以轻易的取得 证书）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认证标识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标识要求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电压频率要求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230V~50Hz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（包括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230V~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亦可）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  <p:pic>
        <p:nvPicPr>
          <p:cNvPr id="25653" name="Picture 66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052301" y="4437386"/>
            <a:ext cx="762000" cy="733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5654" name="Picture 6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2545" y="4364991"/>
            <a:ext cx="742950" cy="695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5655" name="Picture 6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6280" y="4364673"/>
            <a:ext cx="762000" cy="733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5656" name="Picture 6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12088" y="4437063"/>
            <a:ext cx="676275" cy="676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dirty="0">
                <a:sym typeface="+mn-ea"/>
              </a:rPr>
              <a:t>UL/CSA/ETL</a:t>
            </a:r>
            <a:r>
              <a:rPr lang="zh-CN" altLang="en-US" dirty="0">
                <a:sym typeface="+mn-ea"/>
              </a:rPr>
              <a:t>认证</a:t>
            </a:r>
            <a:endParaRPr lang="zh-CN" altLang="en-US" dirty="0">
              <a:sym typeface="+mn-ea"/>
            </a:endParaRPr>
          </a:p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p>
            <a:pPr algn="l"/>
            <a:r>
              <a:rPr lang="en-US" altLang="zh-CN" dirty="0">
                <a:sym typeface="+mn-ea"/>
              </a:rPr>
              <a:t>UL/CSA/ETL</a:t>
            </a:r>
            <a:r>
              <a:rPr lang="zh-CN" altLang="en-US" dirty="0">
                <a:sym typeface="+mn-ea"/>
              </a:rPr>
              <a:t>标识是对电子电气产品的安全的认可的标识。</a:t>
            </a:r>
            <a:r>
              <a:rPr lang="en-US" altLang="zh-CN" dirty="0">
                <a:sym typeface="+mn-ea"/>
              </a:rPr>
              <a:t>UL</a:t>
            </a:r>
            <a:r>
              <a:rPr lang="zh-CN" altLang="en-US" dirty="0">
                <a:sym typeface="+mn-ea"/>
              </a:rPr>
              <a:t>、</a:t>
            </a:r>
            <a:r>
              <a:rPr lang="en-US" altLang="zh-CN" dirty="0">
                <a:sym typeface="+mn-ea"/>
              </a:rPr>
              <a:t>CSA</a:t>
            </a:r>
            <a:r>
              <a:rPr lang="zh-CN" altLang="en-US" dirty="0">
                <a:sym typeface="+mn-ea"/>
              </a:rPr>
              <a:t>、</a:t>
            </a:r>
            <a:r>
              <a:rPr lang="en-US" altLang="zh-CN" dirty="0">
                <a:sym typeface="+mn-ea"/>
              </a:rPr>
              <a:t>ETL</a:t>
            </a:r>
            <a:r>
              <a:rPr lang="zh-CN" altLang="en-US" dirty="0">
                <a:sym typeface="+mn-ea"/>
              </a:rPr>
              <a:t>三家认证构根据</a:t>
            </a:r>
            <a:r>
              <a:rPr lang="en-US" altLang="zh-CN" dirty="0">
                <a:sym typeface="+mn-ea"/>
              </a:rPr>
              <a:t>UL</a:t>
            </a:r>
            <a:r>
              <a:rPr lang="zh-CN" altLang="en-US" dirty="0">
                <a:sym typeface="+mn-ea"/>
              </a:rPr>
              <a:t>标准和加拿大</a:t>
            </a:r>
            <a:r>
              <a:rPr lang="en-US" altLang="zh-CN" dirty="0">
                <a:sym typeface="+mn-ea"/>
              </a:rPr>
              <a:t>CSA</a:t>
            </a:r>
            <a:r>
              <a:rPr lang="zh-CN" altLang="en-US" dirty="0">
                <a:sym typeface="+mn-ea"/>
              </a:rPr>
              <a:t>标准，对产品标注</a:t>
            </a:r>
            <a:r>
              <a:rPr lang="en-US" altLang="zh-CN" dirty="0" err="1">
                <a:sym typeface="+mn-ea"/>
              </a:rPr>
              <a:t>cULs</a:t>
            </a:r>
            <a:r>
              <a:rPr lang="en-US" altLang="zh-CN" dirty="0">
                <a:sym typeface="+mn-ea"/>
              </a:rPr>
              <a:t>/ </a:t>
            </a:r>
            <a:r>
              <a:rPr lang="en-US" altLang="zh-CN" dirty="0" err="1">
                <a:sym typeface="+mn-ea"/>
              </a:rPr>
              <a:t>cETLs</a:t>
            </a:r>
            <a:r>
              <a:rPr lang="zh-CN" altLang="en-US" dirty="0">
                <a:sym typeface="+mn-ea"/>
              </a:rPr>
              <a:t>标识，同时使产品能顺利在美国和加拿大的市场上流通。</a:t>
            </a:r>
            <a:endParaRPr lang="zh-CN" altLang="en-US" dirty="0">
              <a:sym typeface="+mn-ea"/>
            </a:endParaRPr>
          </a:p>
          <a:p>
            <a:pPr algn="l"/>
            <a:r>
              <a:rPr lang="zh-CN" altLang="en-US" dirty="0">
                <a:sym typeface="+mn-ea"/>
              </a:rPr>
              <a:t>  </a:t>
            </a:r>
            <a:r>
              <a:rPr lang="en-US" altLang="zh-CN" dirty="0">
                <a:sym typeface="+mn-ea"/>
              </a:rPr>
              <a:t>UL/CSA/ETL</a:t>
            </a:r>
            <a:r>
              <a:rPr lang="zh-CN" altLang="en-US" dirty="0">
                <a:sym typeface="+mn-ea"/>
              </a:rPr>
              <a:t>认证均为自愿性认证，但是进入美国和加拿大的产品都需通过</a:t>
            </a:r>
            <a:r>
              <a:rPr lang="en-US" altLang="zh-CN" dirty="0">
                <a:sym typeface="+mn-ea"/>
              </a:rPr>
              <a:t>NRTL(NRTL</a:t>
            </a:r>
            <a:r>
              <a:rPr lang="zh-CN" altLang="en-US" dirty="0">
                <a:sym typeface="+mn-ea"/>
              </a:rPr>
              <a:t>即指国家认可实验室 </a:t>
            </a:r>
            <a:r>
              <a:rPr lang="en-US" altLang="zh-CN" dirty="0">
                <a:sym typeface="+mn-ea"/>
              </a:rPr>
              <a:t>)</a:t>
            </a:r>
            <a:r>
              <a:rPr lang="zh-CN" altLang="en-US" dirty="0">
                <a:sym typeface="+mn-ea"/>
              </a:rPr>
              <a:t>的认证，同时加上历史原因和人类观念等原因，导致没有标示这些标识的产品不能在美国和加拿大的市场销售。   </a:t>
            </a:r>
            <a:endParaRPr lang="zh-CN" altLang="en-US" dirty="0">
              <a:sym typeface="+mn-ea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dirty="0">
                <a:sym typeface="+mn-ea"/>
              </a:rPr>
              <a:t>UL/CSA/ETL</a:t>
            </a:r>
            <a:r>
              <a:rPr lang="zh-CN" altLang="en-US" dirty="0">
                <a:sym typeface="+mn-ea"/>
              </a:rPr>
              <a:t>认证</a:t>
            </a:r>
            <a:endParaRPr lang="zh-CN" altLang="en-US"/>
          </a:p>
        </p:txBody>
      </p:sp>
      <p:graphicFrame>
        <p:nvGraphicFramePr>
          <p:cNvPr id="4" name="内容占位符 3"/>
          <p:cNvGraphicFramePr/>
          <p:nvPr>
            <p:ph idx="1"/>
          </p:nvPr>
        </p:nvGraphicFramePr>
        <p:xfrm>
          <a:off x="304800" y="1554162"/>
          <a:ext cx="8686800" cy="3989070"/>
        </p:xfrm>
        <a:graphic>
          <a:graphicData uri="http://schemas.openxmlformats.org/drawingml/2006/table">
            <a:tbl>
              <a:tblPr/>
              <a:tblGrid>
                <a:gridCol w="1217295"/>
                <a:gridCol w="2415540"/>
                <a:gridCol w="2263140"/>
                <a:gridCol w="2790825"/>
              </a:tblGrid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UL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认证</a:t>
                      </a: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ETL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认证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CSA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认证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认证类型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自愿性认证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自愿性认证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自愿性认证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适用范围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美国和加拿大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美国和加拿大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美国和加拿大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出证机构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UL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ITS(</a:t>
                      </a:r>
                      <a:r>
                        <a:rPr kumimoji="0" lang="en-US" altLang="zh-CN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Interk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CSA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审核和监督要求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型式试验</a:t>
                      </a: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</a:t>
                      </a: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年审</a:t>
                      </a: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(4</a:t>
                      </a: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次</a:t>
                      </a: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年</a:t>
                      </a: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型式试验</a:t>
                      </a: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</a:t>
                      </a: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年审</a:t>
                      </a: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(4</a:t>
                      </a: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次</a:t>
                      </a: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年</a:t>
                      </a: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型式试验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年审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(2-4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次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年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认证标识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标识要求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电压频率要求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120V~ 60Hz</a:t>
                      </a: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（具体需参考标准）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120V~ 60Hz</a:t>
                      </a: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（具体需参考标准）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120V~ 60Hz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（具体需参考标准）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7699" name="Picture 5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764189" y="4077018"/>
            <a:ext cx="1081088" cy="749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7700" name="Picture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5127" y="4221480"/>
            <a:ext cx="828675" cy="504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7701" name="Picture 5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246" y="4004628"/>
            <a:ext cx="936625" cy="711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7702" name="Picture 55" descr="csamarks_0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5508" y="4004946"/>
            <a:ext cx="790575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20000"/>
          </a:bodyPr>
          <a:p>
            <a:r>
              <a:rPr lang="zh-CN" altLang="en-US"/>
              <a:t>UL安全认证分三种：认可，列名，分级，三种方式标志不一样（见下图）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      ：依照加拿大标准认证的产品标志，通行加拿大市场</a:t>
            </a:r>
            <a:endParaRPr lang="zh-CN" altLang="en-US"/>
          </a:p>
          <a:p>
            <a:r>
              <a:rPr lang="zh-CN" altLang="en-US"/>
              <a:t>     ：依照美国标准认证的产品标志，通行美国市场</a:t>
            </a:r>
            <a:endParaRPr lang="zh-CN" altLang="en-US"/>
          </a:p>
          <a:p>
            <a:r>
              <a:rPr lang="zh-CN" altLang="en-US"/>
              <a:t>    ：依照美国及加拿大标准认证的产品标志，通行美国及加拿大市场</a:t>
            </a:r>
            <a:endParaRPr lang="zh-CN" altLang="en-US"/>
          </a:p>
        </p:txBody>
      </p:sp>
      <p:pic>
        <p:nvPicPr>
          <p:cNvPr id="4" name="图片 -2147482611" descr="ul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4575" y="2349500"/>
            <a:ext cx="6524625" cy="81597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5" name="图片 -2147482610" descr="csamarks_0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895" y="3141345"/>
            <a:ext cx="468630" cy="43243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6" name="图片 -2147482609" descr="csamarks_0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040" y="4004945"/>
            <a:ext cx="397510" cy="36639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7" name="图片 -2147482608" descr="csamarks_0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650" y="4869180"/>
            <a:ext cx="313690" cy="289560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PSE</a:t>
            </a:r>
            <a:r>
              <a:rPr lang="zh-CN" altLang="en-US"/>
              <a:t>认证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A类:指定的电气设备和材料产品（主要有电源线、熔断器、开关、变压器等）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B类:其它的电气设备和材料产品（主要有灯饰、家用电器、办公设备等）</a:t>
            </a:r>
            <a:endParaRPr lang="zh-CN" altLang="en-US"/>
          </a:p>
          <a:p>
            <a:r>
              <a:rPr lang="zh-CN" altLang="en-US"/>
              <a:t>  </a:t>
            </a:r>
            <a:endParaRPr lang="zh-CN" altLang="en-US"/>
          </a:p>
          <a:p>
            <a:endParaRPr lang="zh-CN" altLang="en-US"/>
          </a:p>
        </p:txBody>
      </p:sp>
      <p:pic>
        <p:nvPicPr>
          <p:cNvPr id="4" name="图片 -2147482584" descr="pse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7405" y="2494280"/>
            <a:ext cx="4279900" cy="139382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5" name="图片 -2147482603" descr="pse0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260" y="4869815"/>
            <a:ext cx="4466590" cy="155892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dirty="0">
                <a:sym typeface="+mn-ea"/>
              </a:rPr>
              <a:t>CCC </a:t>
            </a:r>
            <a:r>
              <a:rPr lang="zh-CN" altLang="en-US" dirty="0">
                <a:sym typeface="+mn-ea"/>
              </a:rPr>
              <a:t>认证 和</a:t>
            </a:r>
            <a:r>
              <a:rPr lang="en-US" altLang="zh-CN" dirty="0">
                <a:sym typeface="+mn-ea"/>
              </a:rPr>
              <a:t>CQC </a:t>
            </a:r>
            <a:r>
              <a:rPr lang="zh-CN" altLang="en-US" dirty="0">
                <a:sym typeface="+mn-ea"/>
              </a:rPr>
              <a:t>认证</a:t>
            </a:r>
            <a:endParaRPr lang="zh-CN" altLang="en-US" dirty="0">
              <a:sym typeface="+mn-ea"/>
            </a:endParaRPr>
          </a:p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/>
          </a:bodyPr>
          <a:p>
            <a:pPr algn="l"/>
            <a:r>
              <a:rPr lang="en-US" altLang="zh-CN" dirty="0">
                <a:sym typeface="+mn-ea"/>
              </a:rPr>
              <a:t>       CCC</a:t>
            </a:r>
            <a:r>
              <a:rPr lang="zh-CN" altLang="en-US" dirty="0">
                <a:sym typeface="+mn-ea"/>
              </a:rPr>
              <a:t>是是一种法定的强制性安全认证制度，产品范围包括家用电器、汽车、安全玻璃、医疗器械、电线电缆、玩具等</a:t>
            </a:r>
            <a:r>
              <a:rPr lang="en-US" altLang="zh-CN" dirty="0">
                <a:sym typeface="+mn-ea"/>
              </a:rPr>
              <a:t>20</a:t>
            </a:r>
            <a:r>
              <a:rPr lang="zh-CN" altLang="en-US" dirty="0">
                <a:sym typeface="+mn-ea"/>
              </a:rPr>
              <a:t>大类</a:t>
            </a:r>
            <a:r>
              <a:rPr lang="en-US" altLang="zh-CN" dirty="0">
                <a:sym typeface="+mn-ea"/>
              </a:rPr>
              <a:t>135</a:t>
            </a:r>
            <a:r>
              <a:rPr lang="zh-CN" altLang="en-US" dirty="0">
                <a:sym typeface="+mn-ea"/>
              </a:rPr>
              <a:t>种产品；即这些产品在国内销售就必须获得相应的</a:t>
            </a:r>
            <a:r>
              <a:rPr lang="en-US" altLang="zh-CN" dirty="0">
                <a:sym typeface="+mn-ea"/>
              </a:rPr>
              <a:t>CCC</a:t>
            </a:r>
            <a:r>
              <a:rPr lang="zh-CN" altLang="en-US" dirty="0">
                <a:sym typeface="+mn-ea"/>
              </a:rPr>
              <a:t>认证的许可，否则视为非法销售。</a:t>
            </a:r>
            <a:endParaRPr lang="zh-CN" altLang="en-US" dirty="0">
              <a:sym typeface="+mn-ea"/>
            </a:endParaRPr>
          </a:p>
          <a:p>
            <a:pPr algn="ctr"/>
            <a:r>
              <a:rPr lang="en-US" altLang="zh-CN" dirty="0">
                <a:sym typeface="+mn-ea"/>
              </a:rPr>
              <a:t>CQC </a:t>
            </a:r>
            <a:r>
              <a:rPr lang="zh-CN" altLang="en-US" dirty="0">
                <a:sym typeface="+mn-ea"/>
              </a:rPr>
              <a:t>认证</a:t>
            </a:r>
            <a:endParaRPr lang="zh-CN" altLang="en-US" dirty="0">
              <a:sym typeface="+mn-ea"/>
            </a:endParaRPr>
          </a:p>
          <a:p>
            <a:pPr algn="l"/>
            <a:r>
              <a:rPr lang="en-US" altLang="zh-CN" dirty="0">
                <a:sym typeface="+mn-ea"/>
              </a:rPr>
              <a:t>CQC</a:t>
            </a:r>
            <a:r>
              <a:rPr lang="zh-CN" altLang="en-US" dirty="0">
                <a:sym typeface="+mn-ea"/>
              </a:rPr>
              <a:t>针对强制性认证以外的产品类别，开展了自愿性产品认证业务（称为</a:t>
            </a:r>
            <a:r>
              <a:rPr lang="en-US" altLang="zh-CN" dirty="0">
                <a:sym typeface="+mn-ea"/>
              </a:rPr>
              <a:t>CQC</a:t>
            </a:r>
            <a:r>
              <a:rPr lang="zh-CN" altLang="en-US" dirty="0">
                <a:sym typeface="+mn-ea"/>
              </a:rPr>
              <a:t>标志认证），以加施</a:t>
            </a:r>
            <a:r>
              <a:rPr lang="en-US" altLang="zh-CN" dirty="0">
                <a:sym typeface="+mn-ea"/>
              </a:rPr>
              <a:t>CQC</a:t>
            </a:r>
            <a:r>
              <a:rPr lang="zh-CN" altLang="en-US" dirty="0">
                <a:sym typeface="+mn-ea"/>
              </a:rPr>
              <a:t>标志的方式表明产品符合有关质量、安全、环保、性能等标准要求，认证范围涉及</a:t>
            </a:r>
            <a:r>
              <a:rPr lang="en-US" altLang="zh-CN" dirty="0">
                <a:sym typeface="+mn-ea"/>
              </a:rPr>
              <a:t>500</a:t>
            </a:r>
            <a:r>
              <a:rPr lang="zh-CN" altLang="en-US" dirty="0">
                <a:sym typeface="+mn-ea"/>
              </a:rPr>
              <a:t>多种产品。旨在保护消费者人身和财产安全，维护消费者利益；提高国内企业的产品质量，增强产品在国际市场上的竞争力；也使国外企业的产品能更顺利地进入国内市场。 </a:t>
            </a:r>
            <a:endParaRPr lang="zh-CN" altLang="en-US" dirty="0">
              <a:sym typeface="+mn-ea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4" name="内容占位符 3"/>
          <p:cNvGraphicFramePr/>
          <p:nvPr>
            <p:ph idx="1"/>
          </p:nvPr>
        </p:nvGraphicFramePr>
        <p:xfrm>
          <a:off x="304800" y="1554162"/>
          <a:ext cx="8686800" cy="4244975"/>
        </p:xfrm>
        <a:graphic>
          <a:graphicData uri="http://schemas.openxmlformats.org/drawingml/2006/table">
            <a:tbl>
              <a:tblPr/>
              <a:tblGrid>
                <a:gridCol w="2172335"/>
                <a:gridCol w="3219450"/>
                <a:gridCol w="329501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CCC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认证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CQC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认证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认证类型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强制性认证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自愿性认证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适用范围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中国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出证机构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CQC(</a:t>
                      </a: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中国质量认证中心</a:t>
                      </a: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审核和监督要求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型式试验</a:t>
                      </a: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</a:t>
                      </a: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年审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认证标识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标识要求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电压频率要求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220V~/50Hz(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包含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220~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亦可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按产品标准要求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1549" name="Picture 46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348355" y="4004628"/>
            <a:ext cx="1079500" cy="819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1548" name="Picture 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430" y="3932873"/>
            <a:ext cx="1081087" cy="784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产品认证的介绍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Bef>
                <a:spcPct val="0"/>
              </a:spcBef>
            </a:pPr>
            <a:r>
              <a:rPr lang="en-US" altLang="zh-CN" dirty="0" smtClean="0"/>
              <a:t>1.</a:t>
            </a:r>
            <a:r>
              <a:rPr lang="zh-CN" altLang="en-US" dirty="0" smtClean="0"/>
              <a:t>认证的概念：认证即认可，是由第三方对产品、过程或服务达到规定要</a:t>
            </a:r>
            <a:endParaRPr lang="zh-CN" altLang="en-US" dirty="0" smtClean="0"/>
          </a:p>
          <a:p>
            <a:pPr>
              <a:spcBef>
                <a:spcPct val="0"/>
              </a:spcBef>
            </a:pPr>
            <a:r>
              <a:rPr lang="zh-CN" altLang="en-US" dirty="0" smtClean="0"/>
              <a:t>求给出书面保证的程序。</a:t>
            </a:r>
            <a:endParaRPr lang="zh-CN" altLang="en-US" dirty="0" smtClean="0"/>
          </a:p>
          <a:p>
            <a:pPr>
              <a:spcBef>
                <a:spcPct val="0"/>
              </a:spcBef>
            </a:pPr>
            <a:endParaRPr lang="zh-CN" altLang="en-US" dirty="0" smtClean="0"/>
          </a:p>
          <a:p>
            <a:pPr>
              <a:spcBef>
                <a:spcPct val="0"/>
              </a:spcBef>
            </a:pPr>
            <a:r>
              <a:rPr lang="en-US" altLang="zh-CN" dirty="0" smtClean="0"/>
              <a:t>2.</a:t>
            </a:r>
            <a:r>
              <a:rPr lang="zh-CN" altLang="en-US" dirty="0" smtClean="0"/>
              <a:t>认证机构：认证机构即上述认证概念中所提到的第三方，认证机构是可</a:t>
            </a:r>
            <a:endParaRPr lang="zh-CN" altLang="en-US" dirty="0" smtClean="0"/>
          </a:p>
          <a:p>
            <a:pPr>
              <a:spcBef>
                <a:spcPct val="0"/>
              </a:spcBef>
            </a:pPr>
            <a:r>
              <a:rPr lang="zh-CN" altLang="en-US" dirty="0" smtClean="0"/>
              <a:t>以自已进行测试和检验活动，或监督由其他机构代表其进行的这些活动。</a:t>
            </a:r>
            <a:endParaRPr lang="zh-CN" altLang="en-US" dirty="0" smtClean="0"/>
          </a:p>
          <a:p>
            <a:pPr>
              <a:spcBef>
                <a:spcPct val="0"/>
              </a:spcBef>
            </a:pPr>
            <a:r>
              <a:rPr lang="zh-CN" altLang="en-US" dirty="0" smtClean="0"/>
              <a:t>如</a:t>
            </a:r>
            <a:r>
              <a:rPr lang="en-US" altLang="zh-CN" dirty="0" smtClean="0"/>
              <a:t>CQC</a:t>
            </a:r>
            <a:r>
              <a:rPr lang="zh-CN" altLang="en-US" dirty="0" smtClean="0"/>
              <a:t>，</a:t>
            </a:r>
            <a:r>
              <a:rPr lang="en-US" altLang="zh-CN" dirty="0" smtClean="0"/>
              <a:t>TUV</a:t>
            </a:r>
            <a:r>
              <a:rPr lang="zh-CN" altLang="en-US" dirty="0" smtClean="0"/>
              <a:t>，</a:t>
            </a:r>
            <a:r>
              <a:rPr lang="en-US" altLang="zh-CN" dirty="0" smtClean="0"/>
              <a:t>UL</a:t>
            </a:r>
            <a:r>
              <a:rPr lang="zh-CN" altLang="en-US" dirty="0" smtClean="0"/>
              <a:t>等。</a:t>
            </a:r>
            <a:endParaRPr lang="zh-CN" altLang="en-US" dirty="0" smtClean="0"/>
          </a:p>
          <a:p>
            <a:pPr>
              <a:spcBef>
                <a:spcPct val="0"/>
              </a:spcBef>
            </a:pPr>
            <a:endParaRPr lang="zh-CN" altLang="en-US" dirty="0" smtClean="0"/>
          </a:p>
          <a:p>
            <a:pPr>
              <a:spcBef>
                <a:spcPct val="0"/>
              </a:spcBef>
            </a:pPr>
            <a:r>
              <a:rPr lang="en-US" altLang="zh-CN" dirty="0" smtClean="0"/>
              <a:t>3.</a:t>
            </a:r>
            <a:r>
              <a:rPr lang="zh-CN" altLang="en-US" dirty="0" smtClean="0"/>
              <a:t>产品认证：第三方认证机构对产品评估是否合乎相关规定的一个过程和</a:t>
            </a:r>
            <a:endParaRPr lang="zh-CN" altLang="en-US" dirty="0" smtClean="0"/>
          </a:p>
          <a:p>
            <a:pPr>
              <a:spcBef>
                <a:spcPct val="0"/>
              </a:spcBef>
            </a:pPr>
            <a:r>
              <a:rPr lang="zh-CN" altLang="en-US" dirty="0" smtClean="0"/>
              <a:t>给出相关的书面报告和证明。</a:t>
            </a:r>
            <a:endParaRPr lang="zh-CN" altLang="en-US" dirty="0" smtClean="0"/>
          </a:p>
          <a:p>
            <a:pPr>
              <a:spcBef>
                <a:spcPct val="0"/>
              </a:spcBef>
            </a:pPr>
            <a:endParaRPr lang="zh-CN" altLang="en-US" dirty="0" smtClean="0"/>
          </a:p>
          <a:p>
            <a:pPr>
              <a:spcBef>
                <a:spcPct val="0"/>
              </a:spcBef>
            </a:pPr>
            <a:r>
              <a:rPr lang="en-US" altLang="zh-CN" dirty="0" smtClean="0"/>
              <a:t>4.</a:t>
            </a:r>
            <a:r>
              <a:rPr lang="zh-CN" altLang="en-US" dirty="0" smtClean="0"/>
              <a:t>产品认证的分类：根据各国政府对各国自身发展的考量，许多国家的政府通过立法手段发布与标准各国的认证体系，把产品认证认可分为两大类，一为强制性产品认证（如中国</a:t>
            </a:r>
            <a:r>
              <a:rPr lang="en-US" altLang="zh-CN" dirty="0" smtClean="0"/>
              <a:t>CCC</a:t>
            </a:r>
            <a:r>
              <a:rPr lang="zh-CN" altLang="en-US" dirty="0" smtClean="0"/>
              <a:t>，欧盟的</a:t>
            </a:r>
            <a:r>
              <a:rPr lang="en-US" altLang="zh-CN" dirty="0" smtClean="0"/>
              <a:t>CE</a:t>
            </a:r>
            <a:r>
              <a:rPr lang="zh-CN" altLang="en-US" dirty="0" smtClean="0"/>
              <a:t>等），二为自愿性产品认证（如中国</a:t>
            </a:r>
            <a:r>
              <a:rPr lang="en-US" altLang="zh-CN" dirty="0" smtClean="0"/>
              <a:t>CQC</a:t>
            </a:r>
            <a:r>
              <a:rPr lang="zh-CN" altLang="en-US" dirty="0" smtClean="0"/>
              <a:t>，德国</a:t>
            </a:r>
            <a:r>
              <a:rPr lang="en-US" altLang="zh-CN" dirty="0" smtClean="0"/>
              <a:t>GS</a:t>
            </a:r>
            <a:r>
              <a:rPr lang="zh-CN" altLang="en-US" dirty="0" smtClean="0"/>
              <a:t>等）。</a:t>
            </a:r>
            <a:endParaRPr lang="zh-CN" altLang="en-US" dirty="0" smtClean="0"/>
          </a:p>
          <a:p>
            <a:pPr>
              <a:spcBef>
                <a:spcPct val="0"/>
              </a:spcBef>
            </a:pPr>
            <a:endParaRPr lang="zh-CN" altLang="en-US" dirty="0" smtClean="0"/>
          </a:p>
          <a:p>
            <a:pPr>
              <a:spcBef>
                <a:spcPct val="0"/>
              </a:spcBef>
            </a:pPr>
            <a:r>
              <a:rPr lang="zh-CN" altLang="en-US" dirty="0" smtClean="0"/>
              <a:t>    注：产品认证涉及到人体健康、环保、安全等生活中各个领域。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各种常见产品认证标识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 smtClean="0"/>
          </a:p>
          <a:p>
            <a:endParaRPr lang="zh-CN" altLang="en-US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68313" y="1125538"/>
            <a:ext cx="1081087" cy="784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1125538"/>
            <a:ext cx="1079500" cy="819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1" name="Picture 7" descr="ps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1125538"/>
            <a:ext cx="1728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35600" y="981075"/>
            <a:ext cx="936625" cy="936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3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19925" y="981075"/>
            <a:ext cx="923925" cy="904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4" name="Picture 10" descr="c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8313" y="2133600"/>
            <a:ext cx="107950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835150" y="2062163"/>
            <a:ext cx="936625" cy="884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6" name="Picture 1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987675" y="2062163"/>
            <a:ext cx="1079500" cy="996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7" name="Picture 13" descr="bos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427538" y="2062163"/>
            <a:ext cx="38481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4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95288" y="3213100"/>
            <a:ext cx="1800225" cy="941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9" name="Picture 15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627313" y="3286125"/>
            <a:ext cx="2447925" cy="841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0" name="Picture 16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580063" y="3357563"/>
            <a:ext cx="1008062" cy="8016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1" name="Picture 1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948488" y="3357563"/>
            <a:ext cx="1223962" cy="739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2" name="Picture 18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23850" y="4581525"/>
            <a:ext cx="2160588" cy="9318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3" name="Picture 19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700338" y="4581525"/>
            <a:ext cx="1008062" cy="1000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4" name="Picture 20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924300" y="4581525"/>
            <a:ext cx="2089150" cy="930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5" name="Picture 21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6227763" y="4508500"/>
            <a:ext cx="1873250" cy="957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6" name="Picture 22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11188" y="5734050"/>
            <a:ext cx="1619250" cy="800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73" name="Picture 5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28596" y="1785926"/>
            <a:ext cx="1008063" cy="1008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7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23996" y="1785926"/>
            <a:ext cx="1368425" cy="1039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7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24221" y="1641464"/>
            <a:ext cx="1584325" cy="1096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76" name="Picture 8" descr="csamarks_0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68909" y="1785926"/>
            <a:ext cx="1150937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" name="Picture 9" descr="2005112914045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37334" y="1857364"/>
            <a:ext cx="17145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3059" y="3225789"/>
            <a:ext cx="792162" cy="781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79" name="Picture 1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939896" y="2938451"/>
            <a:ext cx="1136650" cy="1368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80" name="Picture 1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668684" y="3154351"/>
            <a:ext cx="1008062" cy="982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81" name="Picture 1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97471" y="3225789"/>
            <a:ext cx="2038350" cy="866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82" name="Picture 14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73059" y="4449751"/>
            <a:ext cx="1008062" cy="750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83" name="Picture 15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084359" y="4449751"/>
            <a:ext cx="1123950" cy="904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84" name="Picture 16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956021" y="4449751"/>
            <a:ext cx="828675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85" name="Picture 1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397471" y="4449751"/>
            <a:ext cx="771525" cy="885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86" name="Picture 18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692871" y="4594214"/>
            <a:ext cx="720725" cy="638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87" name="Picture 19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44496" y="5530839"/>
            <a:ext cx="952500" cy="781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88" name="Picture 20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228821" y="5530839"/>
            <a:ext cx="819150" cy="742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7"/>
          <a:srcRect/>
          <a:stretch>
            <a:fillRect/>
          </a:stretch>
        </p:blipFill>
        <p:spPr bwMode="auto">
          <a:xfrm>
            <a:off x="3571868" y="5500702"/>
            <a:ext cx="857256" cy="942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 dirty="0">
                <a:sym typeface="+mn-ea"/>
              </a:rPr>
              <a:t>常见的各种家电产品的认证介绍</a:t>
            </a:r>
            <a:endParaRPr lang="zh-CN" altLang="en-US" dirty="0">
              <a:sym typeface="+mn-ea"/>
            </a:endParaRPr>
          </a:p>
          <a:p>
            <a:pPr algn="ctr"/>
            <a:r>
              <a:rPr lang="en-US" altLang="zh-CN" dirty="0">
                <a:sym typeface="+mn-ea"/>
              </a:rPr>
              <a:t>CB </a:t>
            </a:r>
            <a:r>
              <a:rPr lang="zh-CN" altLang="en-US" dirty="0">
                <a:sym typeface="+mn-ea"/>
              </a:rPr>
              <a:t>认证</a:t>
            </a:r>
            <a:endParaRPr lang="zh-CN" altLang="en-US" dirty="0">
              <a:sym typeface="+mn-ea"/>
            </a:endParaRPr>
          </a:p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367155"/>
            <a:ext cx="8686800" cy="4713605"/>
          </a:xfrm>
        </p:spPr>
        <p:txBody>
          <a:bodyPr>
            <a:normAutofit fontScale="70000"/>
          </a:bodyPr>
          <a:p>
            <a:pPr algn="l">
              <a:spcBef>
                <a:spcPct val="0"/>
              </a:spcBef>
            </a:pP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sym typeface="+mn-ea"/>
              </a:rPr>
              <a:t>  </a:t>
            </a: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CB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体系（电工产品合格测试与认证的</a:t>
            </a: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sym typeface="+mn-ea"/>
                <a:hlinkClick r:id="rId1"/>
              </a:rPr>
              <a:t>IEC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体系）是</a:t>
            </a: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sym typeface="+mn-ea"/>
                <a:hlinkClick r:id="rId2"/>
              </a:rPr>
              <a:t>IECEE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运作的－个国际体系，</a:t>
            </a:r>
            <a:endParaRPr lang="en-US" altLang="zh-CN" sz="2400" b="1" dirty="0">
              <a:latin typeface="仿宋" panose="02010609060101010101" charset="-122"/>
              <a:ea typeface="仿宋" panose="02010609060101010101" charset="-122"/>
            </a:endParaRPr>
          </a:p>
          <a:p>
            <a:pPr algn="l">
              <a:spcBef>
                <a:spcPct val="0"/>
              </a:spcBef>
            </a:pP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IECEE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各成员国认证机构以</a:t>
            </a: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IEC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标准为基础对电工产品安全性能进行测试。目的是为了</a:t>
            </a:r>
            <a:endParaRPr lang="en-US" altLang="zh-CN" sz="2400" b="1" dirty="0">
              <a:latin typeface="仿宋" panose="02010609060101010101" charset="-122"/>
              <a:ea typeface="仿宋" panose="02010609060101010101" charset="-122"/>
            </a:endParaRPr>
          </a:p>
          <a:p>
            <a:pPr algn="l">
              <a:spcBef>
                <a:spcPct val="0"/>
              </a:spcBef>
            </a:pP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减少由于必须满足不同国家认证或批准准则而产生的国际贸易壁垒。</a:t>
            </a:r>
            <a:endParaRPr lang="en-US" altLang="zh-CN" sz="2400" b="1" dirty="0">
              <a:latin typeface="仿宋" panose="02010609060101010101" charset="-122"/>
              <a:ea typeface="仿宋" panose="02010609060101010101" charset="-122"/>
            </a:endParaRPr>
          </a:p>
          <a:p>
            <a:pPr algn="l">
              <a:spcBef>
                <a:spcPct val="0"/>
              </a:spcBef>
            </a:pP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   IECEE 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是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  <a:hlinkClick r:id="rId3"/>
              </a:rPr>
              <a:t>国际电工委员会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电工产品合格测试与认证组织的简称。</a:t>
            </a:r>
            <a:endParaRPr lang="en-US" altLang="zh-CN" sz="2400" b="1" dirty="0">
              <a:latin typeface="仿宋" panose="02010609060101010101" charset="-122"/>
              <a:ea typeface="仿宋" panose="02010609060101010101" charset="-122"/>
            </a:endParaRPr>
          </a:p>
          <a:p>
            <a:pPr algn="l">
              <a:spcBef>
                <a:spcPct val="0"/>
              </a:spcBef>
            </a:pP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  CB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体系的正式名称是“</a:t>
            </a: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Scheme of the IECEE for Mutual Recognition of Test</a:t>
            </a:r>
            <a:endParaRPr lang="en-US" altLang="zh-CN" sz="2400" b="1" dirty="0"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pPr algn="l">
              <a:spcBef>
                <a:spcPct val="0"/>
              </a:spcBef>
            </a:pPr>
            <a:r>
              <a:rPr 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 </a:t>
            </a: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Certificates for Electrical Equipment” – “IECEE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电工产品测试证书互认体系”。</a:t>
            </a:r>
            <a:endParaRPr lang="en-US" altLang="zh-CN" sz="2400" b="1" dirty="0">
              <a:latin typeface="仿宋" panose="02010609060101010101" charset="-122"/>
              <a:ea typeface="仿宋" panose="02010609060101010101" charset="-122"/>
            </a:endParaRPr>
          </a:p>
          <a:p>
            <a:pPr algn="l">
              <a:spcBef>
                <a:spcPct val="0"/>
              </a:spcBef>
            </a:pP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   CB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体系的缩写名称意思是“</a:t>
            </a: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Certification Bodies’ Scheme” – “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认证机构体系”。</a:t>
            </a:r>
            <a:endParaRPr kumimoji="0" lang="en-US" altLang="zh-CN" sz="2400" b="1" dirty="0">
              <a:latin typeface="仿宋" panose="02010609060101010101" charset="-122"/>
              <a:ea typeface="仿宋" panose="02010609060101010101" charset="-122"/>
            </a:endParaRPr>
          </a:p>
          <a:p>
            <a:pPr algn="l">
              <a:spcBef>
                <a:spcPct val="0"/>
              </a:spcBef>
            </a:pP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   IECEE CB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体系是电工产品安全测试报告互认的第一个真正的国际体系。各个</a:t>
            </a:r>
            <a:endParaRPr lang="zh-CN" altLang="en-US" sz="2400" b="1" dirty="0"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pPr algn="l">
              <a:spcBef>
                <a:spcPct val="0"/>
              </a:spcBef>
            </a:pP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国家的国家认证机构（</a:t>
            </a: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NCB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）之间形成多边协议，制造商可以凭借一个</a:t>
            </a: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sym typeface="+mn-ea"/>
                <a:hlinkClick r:id="rId4" action="ppaction://hlinkfile"/>
              </a:rPr>
              <a:t>NCB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颁发的</a:t>
            </a:r>
            <a:endParaRPr lang="zh-CN" altLang="en-US" sz="2400" b="1" dirty="0"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pPr algn="l">
              <a:spcBef>
                <a:spcPct val="0"/>
              </a:spcBef>
            </a:pP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CB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测试证书获得</a:t>
            </a: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CB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体系的其他成员国的国家认证。</a:t>
            </a:r>
            <a:b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</a:br>
            <a:endParaRPr kumimoji="0" lang="zh-CN" altLang="en-US" sz="2400" b="1" dirty="0">
              <a:latin typeface="仿宋" panose="02010609060101010101" charset="-122"/>
              <a:ea typeface="仿宋" panose="02010609060101010101" charset="-122"/>
            </a:endParaRPr>
          </a:p>
          <a:p>
            <a:pPr algn="l">
              <a:spcBef>
                <a:spcPct val="0"/>
              </a:spcBef>
            </a:pP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 </a:t>
            </a:r>
            <a:r>
              <a:rPr lang="zh-CN" altLang="en-US" sz="2400" b="1" dirty="0">
                <a:solidFill>
                  <a:srgbClr val="0066FF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我们平时所说的</a:t>
            </a:r>
            <a:r>
              <a:rPr lang="en-US" altLang="zh-CN" sz="2400" b="1" dirty="0">
                <a:solidFill>
                  <a:srgbClr val="0066FF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CB</a:t>
            </a:r>
            <a:r>
              <a:rPr lang="zh-CN" altLang="en-US" sz="2400" b="1" dirty="0">
                <a:solidFill>
                  <a:srgbClr val="0066FF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认证，其实是指</a:t>
            </a:r>
            <a:r>
              <a:rPr lang="en-US" altLang="zh-CN" sz="2400" b="1" dirty="0">
                <a:solidFill>
                  <a:srgbClr val="0066FF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IECEE CB</a:t>
            </a:r>
            <a:r>
              <a:rPr lang="zh-CN" altLang="en-US" sz="2400" b="1" dirty="0">
                <a:solidFill>
                  <a:srgbClr val="0066FF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体系中根据</a:t>
            </a:r>
            <a:r>
              <a:rPr lang="en-US" altLang="zh-CN" sz="2400" b="1" dirty="0">
                <a:solidFill>
                  <a:srgbClr val="0066FF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IEC</a:t>
            </a:r>
            <a:r>
              <a:rPr lang="zh-CN" altLang="en-US" sz="2400" b="1" dirty="0">
                <a:solidFill>
                  <a:srgbClr val="0066FF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标准所出具的证书和报告，</a:t>
            </a:r>
            <a:endParaRPr lang="zh-CN" altLang="en-US" sz="2400" b="1" dirty="0">
              <a:solidFill>
                <a:srgbClr val="0066FF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pPr algn="l">
              <a:spcBef>
                <a:spcPct val="0"/>
              </a:spcBef>
            </a:pPr>
            <a:r>
              <a:rPr lang="zh-CN" altLang="en-US" sz="2400" b="1" dirty="0">
                <a:solidFill>
                  <a:srgbClr val="0066FF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该报告一般来说只在</a:t>
            </a:r>
            <a:r>
              <a:rPr lang="en-US" altLang="zh-CN" sz="2400" b="1" dirty="0">
                <a:solidFill>
                  <a:srgbClr val="0066FF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CB</a:t>
            </a:r>
            <a:r>
              <a:rPr lang="zh-CN" altLang="en-US" sz="2400" b="1" dirty="0">
                <a:solidFill>
                  <a:srgbClr val="0066FF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体系中成员国有效和被认可。</a:t>
            </a:r>
            <a:endParaRPr kumimoji="0" lang="en-US" altLang="zh-CN" sz="2400" b="1" dirty="0">
              <a:solidFill>
                <a:srgbClr val="0066FF"/>
              </a:solidFill>
              <a:latin typeface="仿宋" panose="02010609060101010101" charset="-122"/>
              <a:ea typeface="仿宋" panose="02010609060101010101" charset="-122"/>
            </a:endParaRPr>
          </a:p>
          <a:p>
            <a:pPr algn="l">
              <a:spcBef>
                <a:spcPct val="0"/>
              </a:spcBef>
            </a:pP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   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  <a:hlinkClick r:id="rId5"/>
              </a:rPr>
              <a:t>电磁兼容性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（</a:t>
            </a: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EMC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）没有纳入</a:t>
            </a: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CB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体系，除非所使用的</a:t>
            </a: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IEC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标准特别要求。</a:t>
            </a:r>
            <a:endParaRPr kumimoji="0" lang="zh-CN" altLang="en-US" sz="2400" b="1" dirty="0">
              <a:solidFill>
                <a:srgbClr val="0066FF"/>
              </a:solidFill>
              <a:latin typeface="仿宋" panose="02010609060101010101" charset="-122"/>
              <a:ea typeface="仿宋" panose="02010609060101010101" charset="-122"/>
            </a:endParaRPr>
          </a:p>
          <a:p>
            <a:endParaRPr lang="zh-CN" altLang="en-US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altLang="zh-CN" dirty="0">
                <a:sym typeface="+mn-ea"/>
              </a:rPr>
              <a:t>CB </a:t>
            </a:r>
            <a:r>
              <a:rPr lang="zh-CN" altLang="en-US" dirty="0">
                <a:sym typeface="+mn-ea"/>
              </a:rPr>
              <a:t>认证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algn="l">
              <a:spcBef>
                <a:spcPct val="0"/>
              </a:spcBef>
            </a:pPr>
            <a:r>
              <a:rPr lang="en-US" altLang="zh-CN" dirty="0">
                <a:sym typeface="+mn-ea"/>
              </a:rPr>
              <a:t>CB</a:t>
            </a:r>
            <a:r>
              <a:rPr lang="zh-CN" altLang="en-US" dirty="0">
                <a:sym typeface="+mn-ea"/>
              </a:rPr>
              <a:t>认证目的：申请者通过持有相关</a:t>
            </a:r>
            <a:r>
              <a:rPr lang="en-US" altLang="zh-CN" dirty="0">
                <a:sym typeface="+mn-ea"/>
              </a:rPr>
              <a:t>CB</a:t>
            </a:r>
            <a:r>
              <a:rPr lang="zh-CN" altLang="en-US" dirty="0">
                <a:sym typeface="+mn-ea"/>
              </a:rPr>
              <a:t>证书和报告在进入其成员国时，通过该成员国的</a:t>
            </a:r>
            <a:r>
              <a:rPr lang="en-US" altLang="zh-CN" dirty="0">
                <a:sym typeface="+mn-ea"/>
              </a:rPr>
              <a:t>NCB</a:t>
            </a:r>
            <a:r>
              <a:rPr lang="zh-CN" altLang="en-US" dirty="0">
                <a:sym typeface="+mn-ea"/>
              </a:rPr>
              <a:t>对产品的测试报告进行核实与确认，颁发该成员国所需的产品认证证书和报告。以此减少产品进入该国时的时间和费用。</a:t>
            </a:r>
            <a:endParaRPr lang="zh-CN" altLang="en-US" dirty="0">
              <a:sym typeface="+mn-ea"/>
            </a:endParaRPr>
          </a:p>
          <a:p>
            <a:pPr algn="l">
              <a:spcBef>
                <a:spcPct val="0"/>
              </a:spcBef>
            </a:pPr>
            <a:endParaRPr kumimoji="0" lang="zh-CN" altLang="en-US" b="0" dirty="0"/>
          </a:p>
          <a:p>
            <a:pPr algn="l">
              <a:spcBef>
                <a:spcPct val="0"/>
              </a:spcBef>
            </a:pPr>
            <a:r>
              <a:rPr lang="zh-CN" altLang="en-US" dirty="0">
                <a:sym typeface="+mn-ea"/>
              </a:rPr>
              <a:t>认证需知：直接持有</a:t>
            </a:r>
            <a:r>
              <a:rPr lang="en-US" altLang="zh-CN" dirty="0">
                <a:sym typeface="+mn-ea"/>
              </a:rPr>
              <a:t>CB</a:t>
            </a:r>
            <a:r>
              <a:rPr lang="zh-CN" altLang="en-US" dirty="0">
                <a:sym typeface="+mn-ea"/>
              </a:rPr>
              <a:t>报告并不能出口到任何国家，该报告还是需某一成员国的最终确认和核实。且不允许使用</a:t>
            </a:r>
            <a:r>
              <a:rPr lang="en-US" altLang="zh-CN" dirty="0">
                <a:sym typeface="+mn-ea"/>
              </a:rPr>
              <a:t>CB</a:t>
            </a:r>
            <a:r>
              <a:rPr lang="zh-CN" altLang="en-US" dirty="0">
                <a:sym typeface="+mn-ea"/>
              </a:rPr>
              <a:t>证书和测试报告进行任何促销广告宣传。</a:t>
            </a:r>
            <a:endParaRPr lang="zh-CN" altLang="en-US" dirty="0">
              <a:sym typeface="+mn-ea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4" name="内容占位符 3"/>
          <p:cNvGraphicFramePr/>
          <p:nvPr>
            <p:ph idx="1"/>
          </p:nvPr>
        </p:nvGraphicFramePr>
        <p:xfrm>
          <a:off x="304800" y="1554162"/>
          <a:ext cx="8686800" cy="4705350"/>
        </p:xfrm>
        <a:graphic>
          <a:graphicData uri="http://schemas.openxmlformats.org/drawingml/2006/table">
            <a:tbl>
              <a:tblPr/>
              <a:tblGrid>
                <a:gridCol w="2565400"/>
                <a:gridCol w="6121400"/>
              </a:tblGrid>
              <a:tr h="5048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CB</a:t>
                      </a:r>
                      <a:r>
                        <a:rPr kumimoji="0" lang="zh-CN" alt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认证</a:t>
                      </a:r>
                      <a:endParaRPr kumimoji="0" lang="zh-CN" alt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认证类型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自愿性认证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0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适用范围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CB</a:t>
                      </a: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成员国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如奥地利、澳大利亚、比利时、加拿大、瑞士、中国、捷克、德国、丹麦、西班牙、芬兰、法国、英国、希腊、匈牙利、印度、爱尔兰、以色列、意大利、日本、韩国、墨西哥、荷兰、新西兰、挪威、波兰、葡萄牙、 俄罗斯、罗马尼亚、新加坡、斯洛伐克、斯洛文尼亚、南非、土耳其、乌克兰、美国、南斯拉夫等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51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个国家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出证机构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CB</a:t>
                      </a: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认可的</a:t>
                      </a: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NCB</a:t>
                      </a: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机构</a:t>
                      </a: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如</a:t>
                      </a: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TUV,CQC,LCIE</a:t>
                      </a: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等</a:t>
                      </a: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审核和监督要求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型式试验</a:t>
                      </a: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勿需年审</a:t>
                      </a: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),</a:t>
                      </a: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一般</a:t>
                      </a: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CB</a:t>
                      </a: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报告在三年内有效（非官方说法）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认证标识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无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标识要求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CB</a:t>
                      </a: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证书和测试报告不能进行任何促销广告宣传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电压频率要求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根据产品标准要求</a:t>
                      </a: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</a:t>
                      </a: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国家偏差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CE</a:t>
            </a:r>
            <a:r>
              <a:rPr lang="zh-CN" altLang="en-US"/>
              <a:t>认证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algn="l"/>
            <a:r>
              <a:rPr lang="en-US" altLang="zh-CN" dirty="0">
                <a:sym typeface="+mn-ea"/>
              </a:rPr>
              <a:t>CE</a:t>
            </a:r>
            <a:r>
              <a:rPr lang="zh-CN" altLang="en-US" dirty="0">
                <a:sym typeface="+mn-ea"/>
              </a:rPr>
              <a:t>是欧洲法规的要求，要求进入欧盟地区的产品必须标注</a:t>
            </a:r>
            <a:r>
              <a:rPr lang="en-US" altLang="zh-CN" dirty="0">
                <a:sym typeface="+mn-ea"/>
              </a:rPr>
              <a:t>CE</a:t>
            </a:r>
            <a:r>
              <a:rPr lang="zh-CN" altLang="en-US" dirty="0">
                <a:sym typeface="+mn-ea"/>
              </a:rPr>
              <a:t>标志，该标志可由欧盟制造商和进口商</a:t>
            </a:r>
            <a:r>
              <a:rPr lang="zh-CN" altLang="en-US" dirty="0">
                <a:solidFill>
                  <a:schemeClr val="accent2"/>
                </a:solidFill>
                <a:sym typeface="+mn-ea"/>
              </a:rPr>
              <a:t>自我宣称</a:t>
            </a:r>
            <a:r>
              <a:rPr lang="zh-CN" altLang="en-US" dirty="0">
                <a:sym typeface="+mn-ea"/>
              </a:rPr>
              <a:t>符合</a:t>
            </a:r>
            <a:r>
              <a:rPr lang="en-US" altLang="zh-CN" dirty="0">
                <a:sym typeface="+mn-ea"/>
              </a:rPr>
              <a:t>CE</a:t>
            </a:r>
            <a:r>
              <a:rPr lang="zh-CN" altLang="en-US" dirty="0">
                <a:sym typeface="+mn-ea"/>
              </a:rPr>
              <a:t>和在产品上标注</a:t>
            </a:r>
            <a:r>
              <a:rPr lang="en-US" altLang="zh-CN" dirty="0">
                <a:sym typeface="+mn-ea"/>
              </a:rPr>
              <a:t>CE</a:t>
            </a:r>
            <a:r>
              <a:rPr lang="zh-CN" altLang="en-US" dirty="0">
                <a:sym typeface="+mn-ea"/>
              </a:rPr>
              <a:t>，但同时承担相关的法律责任。</a:t>
            </a:r>
            <a:endParaRPr lang="zh-CN" altLang="en-US" dirty="0">
              <a:sym typeface="+mn-ea"/>
            </a:endParaRPr>
          </a:p>
          <a:p>
            <a:r>
              <a:rPr lang="zh-CN" altLang="en-US" dirty="0">
                <a:sym typeface="+mn-ea"/>
              </a:rPr>
              <a:t>注：符合</a:t>
            </a:r>
            <a:r>
              <a:rPr lang="en-US" altLang="zh-CN" dirty="0">
                <a:sym typeface="+mn-ea"/>
              </a:rPr>
              <a:t>CE</a:t>
            </a:r>
            <a:r>
              <a:rPr lang="zh-CN" altLang="en-US" dirty="0">
                <a:sym typeface="+mn-ea"/>
              </a:rPr>
              <a:t>要求，即产品必须同时符合</a:t>
            </a:r>
            <a:r>
              <a:rPr lang="en-US" altLang="zh-CN" dirty="0">
                <a:sym typeface="+mn-ea"/>
              </a:rPr>
              <a:t>LVD</a:t>
            </a:r>
            <a:r>
              <a:rPr lang="zh-CN" altLang="en-US" dirty="0">
                <a:sym typeface="+mn-ea"/>
              </a:rPr>
              <a:t>（低电压指令）和</a:t>
            </a:r>
            <a:r>
              <a:rPr lang="en-US" altLang="zh-CN" dirty="0">
                <a:sym typeface="+mn-ea"/>
              </a:rPr>
              <a:t>EMC</a:t>
            </a:r>
            <a:r>
              <a:rPr lang="zh-CN" altLang="en-US" dirty="0">
                <a:sym typeface="+mn-ea"/>
              </a:rPr>
              <a:t>（电磁兼容指令）的要求，即</a:t>
            </a:r>
            <a:r>
              <a:rPr lang="en-US" altLang="zh-CN" dirty="0">
                <a:sym typeface="+mn-ea"/>
              </a:rPr>
              <a:t>CE=LVD+EMC</a:t>
            </a:r>
            <a:r>
              <a:rPr lang="zh-CN" altLang="en-US" dirty="0">
                <a:sym typeface="+mn-ea"/>
              </a:rPr>
              <a:t>。</a:t>
            </a:r>
            <a:r>
              <a:rPr lang="en-US" altLang="zh-CN" b="1" dirty="0" smtClean="0">
                <a:ln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EMC</a:t>
            </a:r>
            <a:r>
              <a:rPr lang="zh-CN" altLang="en-US" b="1" dirty="0" smtClean="0">
                <a:ln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包括</a:t>
            </a:r>
            <a:r>
              <a:rPr lang="en-US" altLang="zh-CN" b="1" dirty="0" smtClean="0">
                <a:ln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EMI(</a:t>
            </a:r>
            <a:r>
              <a:rPr lang="zh-CN" altLang="en-US" b="1" dirty="0" smtClean="0">
                <a:ln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电磁干扰</a:t>
            </a:r>
            <a:r>
              <a:rPr lang="en-US" altLang="zh-CN" b="1" dirty="0" smtClean="0">
                <a:ln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)</a:t>
            </a:r>
            <a:r>
              <a:rPr lang="zh-CN" altLang="en-US" b="1" dirty="0" smtClean="0">
                <a:ln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及</a:t>
            </a:r>
            <a:r>
              <a:rPr lang="en-US" altLang="zh-CN" b="1" dirty="0" smtClean="0">
                <a:ln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EMS(</a:t>
            </a:r>
            <a:r>
              <a:rPr lang="zh-CN" altLang="en-US" b="1" dirty="0" smtClean="0">
                <a:ln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电磁耐受性</a:t>
            </a:r>
            <a:r>
              <a:rPr lang="en-US" altLang="zh-CN" b="1" dirty="0" smtClean="0">
                <a:ln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)</a:t>
            </a:r>
            <a:r>
              <a:rPr lang="zh-CN" altLang="en-US" b="1" dirty="0" smtClean="0">
                <a:ln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两部分 。</a:t>
            </a:r>
            <a:endParaRPr lang="zh-CN" altLang="en-US" b="1" dirty="0" smtClean="0">
              <a:ln>
                <a:noFill/>
              </a:ln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  <a:p>
            <a:r>
              <a:rPr lang="zh-CN" altLang="en-US" dirty="0">
                <a:sym typeface="+mn-ea"/>
              </a:rPr>
              <a:t>CE标志是安全合格标志而非质量合格标志。</a:t>
            </a:r>
            <a:endParaRPr lang="zh-CN" altLang="en-US" dirty="0">
              <a:sym typeface="+mn-ea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dirty="0">
                <a:sym typeface="+mn-ea"/>
              </a:rPr>
              <a:t>GS</a:t>
            </a:r>
            <a:r>
              <a:rPr lang="zh-CN" altLang="en-US" dirty="0">
                <a:sym typeface="+mn-ea"/>
              </a:rPr>
              <a:t>认证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p>
            <a:pPr marL="0" indent="0" algn="l">
              <a:spcBef>
                <a:spcPct val="0"/>
              </a:spcBef>
              <a:buNone/>
            </a:pPr>
            <a:r>
              <a:rPr lang="en-US" altLang="zh-CN" dirty="0">
                <a:sym typeface="+mn-ea"/>
              </a:rPr>
              <a:t>    GS</a:t>
            </a:r>
            <a:r>
              <a:rPr lang="zh-CN" altLang="en-US" dirty="0">
                <a:sym typeface="+mn-ea"/>
              </a:rPr>
              <a:t>认证是德国对电子电气产品的认证。德国属欧盟成员国，进入德国的产品必须标注</a:t>
            </a:r>
            <a:r>
              <a:rPr lang="en-US" altLang="zh-CN" dirty="0">
                <a:sym typeface="+mn-ea"/>
              </a:rPr>
              <a:t>CE</a:t>
            </a:r>
            <a:r>
              <a:rPr lang="zh-CN" altLang="en-US" dirty="0">
                <a:sym typeface="+mn-ea"/>
              </a:rPr>
              <a:t>标识，但可不标注</a:t>
            </a:r>
            <a:r>
              <a:rPr lang="en-US" altLang="zh-CN" dirty="0">
                <a:sym typeface="+mn-ea"/>
              </a:rPr>
              <a:t>GS</a:t>
            </a:r>
            <a:r>
              <a:rPr lang="zh-CN" altLang="en-US" dirty="0">
                <a:sym typeface="+mn-ea"/>
              </a:rPr>
              <a:t>标识。</a:t>
            </a:r>
            <a:endParaRPr lang="zh-CN" altLang="en-US" dirty="0">
              <a:sym typeface="+mn-ea"/>
            </a:endParaRPr>
          </a:p>
          <a:p>
            <a:pPr algn="l">
              <a:spcBef>
                <a:spcPct val="0"/>
              </a:spcBef>
            </a:pPr>
            <a:endParaRPr kumimoji="0" lang="zh-CN" altLang="en-US" b="0" dirty="0"/>
          </a:p>
          <a:p>
            <a:pPr algn="l">
              <a:spcBef>
                <a:spcPct val="0"/>
              </a:spcBef>
            </a:pPr>
            <a:r>
              <a:rPr lang="zh-CN" altLang="en-US" dirty="0">
                <a:sym typeface="+mn-ea"/>
              </a:rPr>
              <a:t>      </a:t>
            </a:r>
            <a:r>
              <a:rPr lang="en-US" altLang="zh-CN" dirty="0">
                <a:sym typeface="+mn-ea"/>
              </a:rPr>
              <a:t>GS</a:t>
            </a:r>
            <a:r>
              <a:rPr lang="zh-CN" altLang="en-US" dirty="0">
                <a:sym typeface="+mn-ea"/>
              </a:rPr>
              <a:t>认证认可的内容相当</a:t>
            </a:r>
            <a:r>
              <a:rPr lang="en-US" altLang="zh-CN" dirty="0">
                <a:sym typeface="+mn-ea"/>
              </a:rPr>
              <a:t>CE</a:t>
            </a:r>
            <a:r>
              <a:rPr lang="zh-CN" altLang="en-US" dirty="0">
                <a:sym typeface="+mn-ea"/>
              </a:rPr>
              <a:t>中的</a:t>
            </a:r>
            <a:r>
              <a:rPr lang="en-US" altLang="zh-CN" dirty="0">
                <a:sym typeface="+mn-ea"/>
              </a:rPr>
              <a:t>LVD</a:t>
            </a:r>
            <a:r>
              <a:rPr lang="zh-CN" altLang="en-US" dirty="0">
                <a:sym typeface="+mn-ea"/>
              </a:rPr>
              <a:t>，故一般产品获得</a:t>
            </a:r>
            <a:r>
              <a:rPr lang="en-US" altLang="zh-CN" dirty="0">
                <a:sym typeface="+mn-ea"/>
              </a:rPr>
              <a:t>GS</a:t>
            </a:r>
            <a:r>
              <a:rPr lang="zh-CN" altLang="en-US" dirty="0">
                <a:sym typeface="+mn-ea"/>
              </a:rPr>
              <a:t>认证，即符合</a:t>
            </a:r>
            <a:r>
              <a:rPr lang="en-US" altLang="zh-CN" dirty="0">
                <a:sym typeface="+mn-ea"/>
              </a:rPr>
              <a:t>LVD</a:t>
            </a:r>
            <a:r>
              <a:rPr lang="zh-CN" altLang="en-US" dirty="0">
                <a:sym typeface="+mn-ea"/>
              </a:rPr>
              <a:t>中的要求。</a:t>
            </a:r>
            <a:endParaRPr lang="zh-CN" altLang="en-US" dirty="0">
              <a:sym typeface="+mn-ea"/>
            </a:endParaRPr>
          </a:p>
          <a:p>
            <a:pPr algn="l">
              <a:spcBef>
                <a:spcPct val="0"/>
              </a:spcBef>
            </a:pPr>
            <a:endParaRPr kumimoji="0" lang="zh-CN" altLang="en-US" b="0" dirty="0"/>
          </a:p>
          <a:p>
            <a:pPr algn="l"/>
            <a:r>
              <a:rPr lang="zh-CN" altLang="en-US" dirty="0">
                <a:sym typeface="+mn-ea"/>
              </a:rPr>
              <a:t>注：由于</a:t>
            </a:r>
            <a:r>
              <a:rPr lang="en-US" altLang="zh-CN" dirty="0">
                <a:sym typeface="+mn-ea"/>
              </a:rPr>
              <a:t>GS</a:t>
            </a:r>
            <a:r>
              <a:rPr lang="zh-CN" altLang="en-US" dirty="0">
                <a:sym typeface="+mn-ea"/>
              </a:rPr>
              <a:t>认证的历史长，被人们的认可度高，一般德国人看见标有</a:t>
            </a:r>
            <a:r>
              <a:rPr lang="en-US" altLang="zh-CN" dirty="0">
                <a:sym typeface="+mn-ea"/>
              </a:rPr>
              <a:t>GS</a:t>
            </a:r>
            <a:r>
              <a:rPr lang="zh-CN" altLang="en-US" dirty="0">
                <a:sym typeface="+mn-ea"/>
              </a:rPr>
              <a:t>标识的产品才会放心购买。</a:t>
            </a:r>
            <a:endParaRPr kumimoji="0" lang="zh-CN" altLang="en-US" b="0" dirty="0"/>
          </a:p>
          <a:p>
            <a:endParaRPr lang="zh-CN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3771</Words>
  <Application>WPS 演示</Application>
  <PresentationFormat>全屏显示(4:3)</PresentationFormat>
  <Paragraphs>335</Paragraphs>
  <Slides>17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1" baseType="lpstr">
      <vt:lpstr>Arial</vt:lpstr>
      <vt:lpstr>宋体</vt:lpstr>
      <vt:lpstr>Wingdings</vt:lpstr>
      <vt:lpstr>Wingdings 2</vt:lpstr>
      <vt:lpstr>仿宋</vt:lpstr>
      <vt:lpstr>Times New Roman</vt:lpstr>
      <vt:lpstr>Franklin Gothic Book</vt:lpstr>
      <vt:lpstr>华文楷体</vt:lpstr>
      <vt:lpstr>隶书</vt:lpstr>
      <vt:lpstr>Franklin Gothic Medium</vt:lpstr>
      <vt:lpstr>微软雅黑</vt:lpstr>
      <vt:lpstr>Arial Unicode MS</vt:lpstr>
      <vt:lpstr>Calibri</vt:lpstr>
      <vt:lpstr>Trek</vt:lpstr>
      <vt:lpstr>电器产品认证知识</vt:lpstr>
      <vt:lpstr>产品认证的介绍 </vt:lpstr>
      <vt:lpstr>各种常见产品认证标识 </vt:lpstr>
      <vt:lpstr>PowerPoint 演示文稿</vt:lpstr>
      <vt:lpstr>CB 认证</vt:lpstr>
      <vt:lpstr>CB 认证</vt:lpstr>
      <vt:lpstr>PowerPoint 演示文稿</vt:lpstr>
      <vt:lpstr>CE认证</vt:lpstr>
      <vt:lpstr>GS认证</vt:lpstr>
      <vt:lpstr>PowerPoint 演示文稿</vt:lpstr>
      <vt:lpstr>北欧四国认证</vt:lpstr>
      <vt:lpstr>UL/CSA/ETL认证</vt:lpstr>
      <vt:lpstr>UL/CSA/ETL认证</vt:lpstr>
      <vt:lpstr>PowerPoint 演示文稿</vt:lpstr>
      <vt:lpstr>PSE认证</vt:lpstr>
      <vt:lpstr>CCC 认证 和CQC 认证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电器产品认证知识培训</dc:title>
  <dc:creator>User</dc:creator>
  <cp:lastModifiedBy>檢測認證李生</cp:lastModifiedBy>
  <cp:revision>15</cp:revision>
  <dcterms:created xsi:type="dcterms:W3CDTF">2016-04-21T01:36:00Z</dcterms:created>
  <dcterms:modified xsi:type="dcterms:W3CDTF">2018-12-07T05:32:39Z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2052-10.1.0.7697</vt:lpwstr>
  </property>
</Properties>
</file>