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15"/>
  </p:notesMasterIdLst>
  <p:sldIdLst>
    <p:sldId id="256" r:id="rId4"/>
    <p:sldId id="268" r:id="rId5"/>
    <p:sldId id="257" r:id="rId6"/>
    <p:sldId id="258" r:id="rId7"/>
    <p:sldId id="259" r:id="rId8"/>
    <p:sldId id="260" r:id="rId9"/>
    <p:sldId id="261" r:id="rId10"/>
    <p:sldId id="262" r:id="rId11"/>
    <p:sldId id="263" r:id="rId12"/>
    <p:sldId id="264" r:id="rId13"/>
    <p:sldId id="265" r:id="rId14"/>
    <p:sldId id="266" r:id="rId16"/>
    <p:sldId id="267"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9.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45.xml"/><Relationship Id="rId7" Type="http://schemas.openxmlformats.org/officeDocument/2006/relationships/image" Target="../media/image8.png"/><Relationship Id="rId6" Type="http://schemas.openxmlformats.org/officeDocument/2006/relationships/tags" Target="../tags/tag144.xml"/><Relationship Id="rId5" Type="http://schemas.openxmlformats.org/officeDocument/2006/relationships/image" Target="../media/image7.png"/><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7.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image" Target="../media/image7.png"/><Relationship Id="rId2" Type="http://schemas.openxmlformats.org/officeDocument/2006/relationships/tags" Target="../tags/tag15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1" Type="http://schemas.openxmlformats.org/officeDocument/2006/relationships/image" Target="../media/image12.png"/><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3" Type="http://schemas.openxmlformats.org/officeDocument/2006/relationships/image" Target="../media/image11.png"/><Relationship Id="rId12" Type="http://schemas.openxmlformats.org/officeDocument/2006/relationships/tags" Target="../tags/tag182.xml"/><Relationship Id="rId11" Type="http://schemas.openxmlformats.org/officeDocument/2006/relationships/image" Target="../media/image12.png"/><Relationship Id="rId10" Type="http://schemas.openxmlformats.org/officeDocument/2006/relationships/tags" Target="../tags/tag18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image" Target="../media/image14.png"/><Relationship Id="rId5" Type="http://schemas.openxmlformats.org/officeDocument/2006/relationships/tags" Target="../tags/tag185.xml"/><Relationship Id="rId4" Type="http://schemas.openxmlformats.org/officeDocument/2006/relationships/image" Target="../media/image13.png"/><Relationship Id="rId3" Type="http://schemas.openxmlformats.org/officeDocument/2006/relationships/tags" Target="../tags/tag184.xml"/><Relationship Id="rId2" Type="http://schemas.openxmlformats.org/officeDocument/2006/relationships/tags" Target="../tags/tag183.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image" Target="../media/image16.png"/><Relationship Id="rId2" Type="http://schemas.openxmlformats.org/officeDocument/2006/relationships/tags" Target="../tags/tag204.xml"/><Relationship Id="rId10"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image" Target="../media/image7.png"/><Relationship Id="rId2" Type="http://schemas.openxmlformats.org/officeDocument/2006/relationships/tags" Target="../tags/tag21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image" Target="../media/image7.png"/><Relationship Id="rId4" Type="http://schemas.openxmlformats.org/officeDocument/2006/relationships/tags" Target="../tags/tag217.xml"/><Relationship Id="rId3" Type="http://schemas.openxmlformats.org/officeDocument/2006/relationships/image" Target="../media/image17.png"/><Relationship Id="rId2" Type="http://schemas.openxmlformats.org/officeDocument/2006/relationships/tags" Target="../tags/tag216.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image" Target="../media/image8.png"/><Relationship Id="rId10" Type="http://schemas.openxmlformats.org/officeDocument/2006/relationships/tags" Target="../tags/tag22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5.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4.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image" Target="../media/image18.png"/><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0"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0"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image" Target="../media/image20.png"/><Relationship Id="rId2" Type="http://schemas.openxmlformats.org/officeDocument/2006/relationships/tags" Target="../tags/tag253.xml"/><Relationship Id="rId10" Type="http://schemas.openxmlformats.org/officeDocument/2006/relationships/tags" Target="../tags/tag260.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image" Target="../media/image21.png"/><Relationship Id="rId2" Type="http://schemas.openxmlformats.org/officeDocument/2006/relationships/tags" Target="../tags/tag261.xml"/><Relationship Id="rId12" Type="http://schemas.openxmlformats.org/officeDocument/2006/relationships/tags" Target="../tags/tag270.xml"/><Relationship Id="rId11" Type="http://schemas.openxmlformats.org/officeDocument/2006/relationships/tags" Target="../tags/tag269.xml"/><Relationship Id="rId10" Type="http://schemas.openxmlformats.org/officeDocument/2006/relationships/tags" Target="../tags/tag268.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276.xml"/><Relationship Id="rId7" Type="http://schemas.openxmlformats.org/officeDocument/2006/relationships/image" Target="../media/image22.png"/><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2.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1.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file:///C:\Users\1V994W2\Documents\Tencent%20Files\574576071\FileRecv\&#25340;&#35013;&#32032;&#26448;\&#20845;&#21313;\\59\subject_holdleft_71,110,125_0_staid_full_0.png" TargetMode="External"/><Relationship Id="rId3" Type="http://schemas.openxmlformats.org/officeDocument/2006/relationships/image" Target="../media/image6.png"/><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4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6.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Title 1"/>
          <p:cNvSpPr>
            <a:spLocks noGrp="1"/>
          </p:cNvSpPr>
          <p:nvPr>
            <p:ph type="ctrTitle" idx="13" hasCustomPrompt="1"/>
            <p:custDataLst>
              <p:tags r:id="rId8"/>
            </p:custDataLst>
          </p:nvPr>
        </p:nvSpPr>
        <p:spPr>
          <a:xfrm>
            <a:off x="2921000" y="2825116"/>
            <a:ext cx="6350000" cy="1398905"/>
          </a:xfrm>
        </p:spPr>
        <p:txBody>
          <a:bodyPr vert="horz" wrap="square" lIns="0" tIns="0" rIns="0" bIns="0" rtlCol="0" anchor="b" anchorCtr="0">
            <a:normAutofit/>
          </a:bodyPr>
          <a:lstStyle>
            <a:lvl1pPr algn="dist">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Subtitle 2"/>
          <p:cNvSpPr>
            <a:spLocks noGrp="1"/>
          </p:cNvSpPr>
          <p:nvPr>
            <p:ph type="subTitle" idx="14" hasCustomPrompt="1"/>
            <p:custDataLst>
              <p:tags r:id="rId9"/>
            </p:custDataLst>
          </p:nvPr>
        </p:nvSpPr>
        <p:spPr>
          <a:xfrm>
            <a:off x="2921000" y="4427221"/>
            <a:ext cx="6350000" cy="361315"/>
          </a:xfrm>
        </p:spPr>
        <p:txBody>
          <a:bodyPr vert="horz" wrap="square" lIns="0" tIns="0" rIns="0" bIns="0" rtlCol="0" anchor="t" anchorCtr="0">
            <a:normAutofit/>
          </a:bodyPr>
          <a:lstStyle>
            <a:lvl1pPr algn="ct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6"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Title 1"/>
          <p:cNvSpPr>
            <a:spLocks noGrp="1"/>
          </p:cNvSpPr>
          <p:nvPr>
            <p:ph type="title" idx="13" hasCustomPrompt="1"/>
            <p:custDataLst>
              <p:tags r:id="rId8"/>
            </p:custDataLst>
          </p:nvPr>
        </p:nvSpPr>
        <p:spPr>
          <a:xfrm>
            <a:off x="3413124" y="1968817"/>
            <a:ext cx="5365750" cy="1398905"/>
          </a:xfrm>
        </p:spPr>
        <p:txBody>
          <a:bodyPr vert="horz" wrap="square" lIns="0" tIns="0" rIns="0" bIns="0" rtlCol="0" anchor="b" anchorCtr="0">
            <a:normAutofit/>
          </a:bodyPr>
          <a:lstStyle>
            <a:lvl1pPr algn="dist">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cxnSp>
        <p:nvCxnSpPr>
          <p:cNvPr id="7" name="直接连接符 8"/>
          <p:cNvCxnSpPr/>
          <p:nvPr>
            <p:custDataLst>
              <p:tags r:id="rId9"/>
            </p:custDataLst>
          </p:nvPr>
        </p:nvCxnSpPr>
        <p:spPr>
          <a:xfrm>
            <a:off x="5609590" y="3567113"/>
            <a:ext cx="97218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4" hasCustomPrompt="1"/>
            <p:custDataLst>
              <p:tags r:id="rId10"/>
            </p:custDataLst>
          </p:nvPr>
        </p:nvSpPr>
        <p:spPr>
          <a:xfrm>
            <a:off x="2920682" y="3770313"/>
            <a:ext cx="6350635" cy="1118870"/>
          </a:xfrm>
        </p:spPr>
        <p:txBody>
          <a:bodyPr vert="horz" wrap="square" lIns="0" tIns="0" rIns="0" bIns="0" rtlCol="0" anchor="t" anchorCtr="0">
            <a:normAutofit/>
          </a:bodyPr>
          <a:lstStyle>
            <a:lvl1pPr algn="dist">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6"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4"/>
          <p:cNvSpPr/>
          <p:nvPr>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8"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4"/>
          <p:cNvSpPr/>
          <p:nvPr>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4"/>
          <p:cNvSpPr/>
          <p:nvPr>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8"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4"/>
          <p:cNvSpPr/>
          <p:nvPr>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8"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4"/>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56032"/>
            <a:ext cx="720090" cy="601968"/>
          </a:xfrm>
          <a:prstGeom prst="rect">
            <a:avLst/>
          </a:prstGeom>
        </p:spPr>
      </p:pic>
      <p:pic>
        <p:nvPicPr>
          <p:cNvPr id="10"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56032"/>
            <a:ext cx="720090" cy="601968"/>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4"/>
          <p:cNvSpPr/>
          <p:nvPr>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503572"/>
            <a:ext cx="1620202" cy="1354428"/>
          </a:xfrm>
          <a:prstGeom prst="rect">
            <a:avLst/>
          </a:prstGeom>
        </p:spPr>
      </p:pic>
      <p:pic>
        <p:nvPicPr>
          <p:cNvPr id="8" name="图片 8"/>
          <p:cNvPicPr/>
          <p:nvPr>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503572"/>
            <a:ext cx="1620202" cy="135442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0" y="0"/>
            <a:ext cx="12192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13"/>
            </p:custDataLst>
          </p:nvPr>
        </p:nvSpPr>
        <p:spPr>
          <a:xfrm>
            <a:off x="2216785" y="3503930"/>
            <a:ext cx="7759065" cy="491490"/>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p:ph type="ctrTitle" hasCustomPrompt="1"/>
            <p:custDataLst>
              <p:tags r:id="rId14"/>
            </p:custDataLst>
          </p:nvPr>
        </p:nvSpPr>
        <p:spPr>
          <a:xfrm>
            <a:off x="2216468" y="2292046"/>
            <a:ext cx="7759065" cy="1150960"/>
          </a:xfrm>
        </p:spPr>
        <p:txBody>
          <a:bodyPr lIns="90000" tIns="46800" rIns="90000" bIns="46800" anchor="b" anchorCtr="0">
            <a:noAutofit/>
          </a:bodyPr>
          <a:lstStyle>
            <a:lvl1pPr algn="ctr">
              <a:defRPr sz="60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p:ph type="body" sz="quarter" idx="13" hasCustomPrompt="1"/>
            <p:custDataLst>
              <p:tags r:id="rId15"/>
            </p:custDataLst>
          </p:nvPr>
        </p:nvSpPr>
        <p:spPr>
          <a:xfrm>
            <a:off x="4511039" y="4490846"/>
            <a:ext cx="1383093"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4" name="文本占位符 13"/>
          <p:cNvSpPr>
            <a:spLocks noGrp="1"/>
          </p:cNvSpPr>
          <p:nvPr>
            <p:ph type="body" sz="quarter" idx="14" hasCustomPrompt="1"/>
            <p:custDataLst>
              <p:tags r:id="rId16"/>
            </p:custDataLst>
          </p:nvPr>
        </p:nvSpPr>
        <p:spPr>
          <a:xfrm>
            <a:off x="6096000" y="4490846"/>
            <a:ext cx="1383092"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7"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p:custDataLst>
              <p:tags r:id="rId7"/>
            </p:custDataLst>
          </p:nvPr>
        </p:nvPicPr>
        <p:blipFill>
          <a:blip r:embed="rId8"/>
          <a:stretch>
            <a:fillRect/>
          </a:stretch>
        </p:blipFill>
        <p:spPr>
          <a:xfrm>
            <a:off x="0" y="6177281"/>
            <a:ext cx="12192000" cy="132453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35560"/>
            <a:ext cx="12192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51487" y="2681555"/>
            <a:ext cx="3577049" cy="716508"/>
          </a:xfrm>
        </p:spPr>
        <p:txBody>
          <a:bodyPr lIns="90000" tIns="46800" rIns="90000" bIns="0" anchor="ctr" anchorCtr="0">
            <a:normAutofit/>
          </a:bodyPr>
          <a:lstStyle>
            <a:lvl1pPr algn="dist">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5251487" y="3459937"/>
            <a:ext cx="3577050" cy="544296"/>
          </a:xfrm>
        </p:spPr>
        <p:txBody>
          <a:bodyPr lIns="90000" tIns="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a:off x="-16510" y="5971592"/>
            <a:ext cx="3478627" cy="907998"/>
          </a:xfrm>
          <a:prstGeom prst="rect">
            <a:avLst/>
          </a:prstGeom>
        </p:spPr>
      </p:pic>
      <p:pic>
        <p:nvPicPr>
          <p:cNvPr id="11" name="图片 10" descr="C:\Users\kingsoft\Desktop\图片7副本.png图片7副本"/>
          <p:cNvPicPr>
            <a:picLocks noChangeAspect="1"/>
          </p:cNvPicPr>
          <p:nvPr>
            <p:custDataLst>
              <p:tags r:id="rId10"/>
            </p:custDataLst>
          </p:nvPr>
        </p:nvPicPr>
        <p:blipFill rotWithShape="1">
          <a:blip r:embed="rId11"/>
          <a:srcRect/>
          <a:stretch>
            <a:fillRect/>
          </a:stretch>
        </p:blipFill>
        <p:spPr>
          <a:xfrm flipH="1">
            <a:off x="8716609" y="5905492"/>
            <a:ext cx="3481106" cy="97409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p:custDataLst>
              <p:tags r:id="rId10"/>
            </p:custDataLst>
          </p:nvPr>
        </p:nvPicPr>
        <p:blipFill rotWithShape="1">
          <a:blip r:embed="rId11"/>
          <a:srcRect/>
          <a:stretch>
            <a:fillRect/>
          </a:stretch>
        </p:blipFill>
        <p:spPr>
          <a:xfrm flipH="1">
            <a:off x="8716609" y="5905492"/>
            <a:ext cx="3481106" cy="974098"/>
          </a:xfrm>
          <a:prstGeom prst="rect">
            <a:avLst/>
          </a:prstGeom>
        </p:spPr>
      </p:pic>
      <p:pic>
        <p:nvPicPr>
          <p:cNvPr id="11" name="图片 10" descr="C:\Users\kingsoft\Desktop\图片7副本.png图片7副本"/>
          <p:cNvPicPr>
            <a:picLocks noChangeAspect="1"/>
          </p:cNvPicPr>
          <p:nvPr>
            <p:custDataLst>
              <p:tags r:id="rId12"/>
            </p:custDataLst>
          </p:nvPr>
        </p:nvPicPr>
        <p:blipFill rotWithShape="1">
          <a:blip r:embed="rId13"/>
          <a:srcRect/>
          <a:stretch>
            <a:fillRect/>
          </a:stretch>
        </p:blipFill>
        <p:spPr>
          <a:xfrm>
            <a:off x="-16510" y="5971592"/>
            <a:ext cx="3478627" cy="90799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15482"/>
            <a:ext cx="3649343"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p:custDataLst>
              <p:tags r:id="rId7"/>
            </p:custDataLst>
          </p:nvPr>
        </p:nvGrpSpPr>
        <p:grpSpPr>
          <a:xfrm rot="10800000">
            <a:off x="8542657" y="15483"/>
            <a:ext cx="3649343"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4" name="矩形: 圆角 13"/>
          <p:cNvSpPr/>
          <p:nvPr>
            <p:custDataLst>
              <p:tags r:id="rId14"/>
            </p:custDataLst>
          </p:nvPr>
        </p:nvSpPr>
        <p:spPr>
          <a:xfrm>
            <a:off x="5638165" y="1484173"/>
            <a:ext cx="914400" cy="47625"/>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p:custDataLst>
              <p:tags r:id="rId8"/>
            </p:custDataLst>
          </p:nvPr>
        </p:nvPicPr>
        <p:blipFill rotWithShape="1">
          <a:blip r:embed="rId9"/>
          <a:srcRect/>
          <a:stretch>
            <a:fillRect/>
          </a:stretch>
        </p:blipFill>
        <p:spPr>
          <a:xfrm flipH="1">
            <a:off x="8231997" y="5327780"/>
            <a:ext cx="3960001" cy="153022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rot="5400000">
            <a:off x="-3378783" y="2809615"/>
            <a:ext cx="6858002" cy="1238771"/>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15240"/>
            <a:ext cx="12192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0" y="6177281"/>
            <a:ext cx="12192000" cy="1165911"/>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0" y="35560"/>
            <a:ext cx="12192000" cy="2046605"/>
          </a:xfrm>
          <a:prstGeom prst="rect">
            <a:avLst/>
          </a:prstGeom>
        </p:spPr>
      </p:pic>
      <p:sp>
        <p:nvSpPr>
          <p:cNvPr id="2" name="标题 1"/>
          <p:cNvSpPr>
            <a:spLocks noGrp="1"/>
          </p:cNvSpPr>
          <p:nvPr>
            <p:ph type="title" hasCustomPrompt="1"/>
            <p:custDataLst>
              <p:tags r:id="rId6"/>
            </p:custDataLst>
          </p:nvPr>
        </p:nvSpPr>
        <p:spPr>
          <a:xfrm>
            <a:off x="3125639" y="2421777"/>
            <a:ext cx="594072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p:custDataLst>
              <p:tags r:id="rId10"/>
            </p:custDataLst>
          </p:nvPr>
        </p:nvPicPr>
        <p:blipFill rotWithShape="1">
          <a:blip r:embed="rId11"/>
          <a:srcRect/>
          <a:stretch>
            <a:fillRect/>
          </a:stretch>
        </p:blipFill>
        <p:spPr>
          <a:xfrm>
            <a:off x="0" y="-3"/>
            <a:ext cx="12192000" cy="1704978"/>
          </a:xfrm>
          <a:prstGeom prst="rect">
            <a:avLst/>
          </a:prstGeom>
        </p:spPr>
      </p:pic>
      <p:sp>
        <p:nvSpPr>
          <p:cNvPr id="13" name="文本占位符 12"/>
          <p:cNvSpPr>
            <a:spLocks noGrp="1"/>
          </p:cNvSpPr>
          <p:nvPr>
            <p:ph type="body" sz="quarter" idx="13" hasCustomPrompt="1"/>
            <p:custDataLst>
              <p:tags r:id="rId12"/>
            </p:custDataLst>
          </p:nvPr>
        </p:nvSpPr>
        <p:spPr>
          <a:xfrm>
            <a:off x="4632702" y="4417887"/>
            <a:ext cx="1302101" cy="485285"/>
          </a:xfrm>
          <a:solidFill>
            <a:schemeClr val="accent1"/>
          </a:solidFill>
        </p:spPr>
        <p:txBody>
          <a:bodyPr/>
          <a:lstStyle>
            <a:lvl1pPr marL="0" indent="0" algn="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6257198" y="4417887"/>
            <a:ext cx="1302102" cy="485285"/>
          </a:xfrm>
          <a:ln>
            <a:solidFill>
              <a:schemeClr val="accent1"/>
            </a:solidFill>
          </a:ln>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5716016"/>
            <a:ext cx="4064000" cy="1141984"/>
          </a:xfrm>
          <a:prstGeom prst="rect">
            <a:avLst/>
          </a:prstGeom>
        </p:spPr>
      </p:pic>
      <p:pic>
        <p:nvPicPr>
          <p:cNvPr id="7"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4064000" y="0"/>
            <a:ext cx="4064000" cy="1141984"/>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1"/>
            </p:custDataLst>
          </p:nvPr>
        </p:nvSpPr>
        <p:spPr>
          <a:xfrm>
            <a:off x="4702175" y="3729039"/>
            <a:ext cx="4536440" cy="321945"/>
          </a:xfrm>
        </p:spPr>
        <p:txBody>
          <a:bodyPr vert="horz" wrap="square" lIns="0" tIns="0" rIns="0" bIns="0" rtlCol="0" anchor="t" anchorCtr="0">
            <a:normAutofit/>
          </a:bodyPr>
          <a:lstStyle>
            <a:lvl1pPr algn="l">
              <a:defRPr kumimoji="0" lang="zh-CN" altLang="en-US" sz="1800"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0" marR="0" lvl="0" indent="0">
              <a:lnSpc>
                <a:spcPct val="100000"/>
              </a:lnSpc>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2"/>
            </p:custDataLst>
          </p:nvPr>
        </p:nvSpPr>
        <p:spPr>
          <a:xfrm>
            <a:off x="4702175" y="2690178"/>
            <a:ext cx="4536440" cy="835660"/>
          </a:xfrm>
        </p:spPr>
        <p:txBody>
          <a:bodyPr vert="horz" wrap="square" lIns="0" tIns="0" rIns="0" bIns="0" rtlCol="0" anchor="b" anchorCtr="0">
            <a:normAutofit/>
          </a:bodyPr>
          <a:lstStyle>
            <a:lvl1pPr algn="l">
              <a:defRPr kumimoji="0" lang="zh-CN" altLang="en-US" sz="4000" b="0" i="0" spc="4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Tx/>
            </a:pPr>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p:custDataLst>
              <p:tags r:id="rId6"/>
            </p:custDataLst>
          </p:nvPr>
        </p:nvPicPr>
        <p:blipFill>
          <a:blip r:embed="rId7"/>
          <a:stretch>
            <a:fillRect/>
          </a:stretch>
        </p:blipFill>
        <p:spPr>
          <a:xfrm>
            <a:off x="0" y="6177281"/>
            <a:ext cx="12192000" cy="1315202"/>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86385" y="273050"/>
            <a:ext cx="11616055"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flipH="1">
            <a:off x="7072603" y="4933186"/>
            <a:ext cx="4829835" cy="1651763"/>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accent1"/>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stretch>
            <a:fillRect/>
          </a:stretch>
        </p:blipFill>
        <p:spPr>
          <a:xfrm>
            <a:off x="3810" y="0"/>
            <a:ext cx="12192000" cy="1975485"/>
          </a:xfrm>
          <a:prstGeom prst="rect">
            <a:avLst/>
          </a:prstGeom>
        </p:spPr>
      </p:pic>
      <p:sp>
        <p:nvSpPr>
          <p:cNvPr id="13" name="矩形 12"/>
          <p:cNvSpPr/>
          <p:nvPr>
            <p:custDataLst>
              <p:tags r:id="rId4"/>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stretch>
            <a:fillRect/>
          </a:stretch>
        </p:blipFill>
        <p:spPr>
          <a:xfrm>
            <a:off x="0" y="6242387"/>
            <a:ext cx="12192000" cy="1231226"/>
          </a:xfrm>
          <a:prstGeom prst="rect">
            <a:avLst/>
          </a:prstGeom>
        </p:spPr>
      </p:pic>
      <p:sp>
        <p:nvSpPr>
          <p:cNvPr id="15" name="矩形 14"/>
          <p:cNvSpPr/>
          <p:nvPr>
            <p:custDataLst>
              <p:tags r:id="rId4"/>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p:custDataLst>
              <p:tags r:id="rId6"/>
            </p:custDataLst>
          </p:nvPr>
        </p:nvPicPr>
        <p:blipFill rotWithShape="1">
          <a:blip r:embed="rId7"/>
          <a:srcRect/>
          <a:stretch>
            <a:fillRect/>
          </a:stretch>
        </p:blipFill>
        <p:spPr>
          <a:xfrm flipH="1">
            <a:off x="8429082" y="4917233"/>
            <a:ext cx="3762917" cy="981917"/>
          </a:xfrm>
          <a:prstGeom prst="rect">
            <a:avLst/>
          </a:prstGeom>
        </p:spPr>
      </p:pic>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rot="10800000" flipH="1">
            <a:off x="0" y="398"/>
            <a:ext cx="4713605" cy="122999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10"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sp>
        <p:nvSpPr>
          <p:cNvPr id="7" name="任意多边形 6"/>
          <p:cNvSpPr/>
          <p:nvPr>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968"/>
          </a:xfrm>
          <a:prstGeom prst="rect">
            <a:avLst/>
          </a:prstGeom>
        </p:spPr>
      </p:pic>
      <p:pic>
        <p:nvPicPr>
          <p:cNvPr id="7"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968"/>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slideLayout" Target="../slideLayouts/slideLayout2.xml"/><Relationship Id="rId19" Type="http://schemas.openxmlformats.org/officeDocument/2006/relationships/tags" Target="../tags/tag13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6" Type="http://schemas.openxmlformats.org/officeDocument/2006/relationships/theme" Target="../theme/theme2.xml"/><Relationship Id="rId25" Type="http://schemas.openxmlformats.org/officeDocument/2006/relationships/tags" Target="../tags/tag284.xml"/><Relationship Id="rId24" Type="http://schemas.openxmlformats.org/officeDocument/2006/relationships/tags" Target="../tags/tag283.xml"/><Relationship Id="rId23" Type="http://schemas.openxmlformats.org/officeDocument/2006/relationships/tags" Target="../tags/tag282.xml"/><Relationship Id="rId22" Type="http://schemas.openxmlformats.org/officeDocument/2006/relationships/tags" Target="../tags/tag281.xml"/><Relationship Id="rId21" Type="http://schemas.openxmlformats.org/officeDocument/2006/relationships/tags" Target="../tags/tag280.xml"/><Relationship Id="rId20" Type="http://schemas.openxmlformats.org/officeDocument/2006/relationships/tags" Target="../tags/tag279.xml"/><Relationship Id="rId2" Type="http://schemas.openxmlformats.org/officeDocument/2006/relationships/slideLayout" Target="../slideLayouts/slideLayout20.xml"/><Relationship Id="rId19" Type="http://schemas.openxmlformats.org/officeDocument/2006/relationships/slideLayout" Target="../slideLayouts/slideLayout3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8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9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0.xml"/><Relationship Id="rId2" Type="http://schemas.openxmlformats.org/officeDocument/2006/relationships/tags" Target="../tags/tag299.xml"/><Relationship Id="rId1" Type="http://schemas.openxmlformats.org/officeDocument/2006/relationships/tags" Target="../tags/tag29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00.xml"/><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0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02.xml"/><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0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05.xml"/><Relationship Id="rId1" Type="http://schemas.openxmlformats.org/officeDocument/2006/relationships/tags" Target="../tags/tag30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07.xml"/><Relationship Id="rId1" Type="http://schemas.openxmlformats.org/officeDocument/2006/relationships/tags" Target="../tags/tag30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0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09.xml"/><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8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10.xml"/><Relationship Id="rId1"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1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88.xml"/><Relationship Id="rId2" Type="http://schemas.openxmlformats.org/officeDocument/2006/relationships/image" Target="../media/image24.png"/><Relationship Id="rId1" Type="http://schemas.openxmlformats.org/officeDocument/2006/relationships/tags" Target="../tags/tag28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90.xml"/><Relationship Id="rId1" Type="http://schemas.openxmlformats.org/officeDocument/2006/relationships/tags" Target="../tags/tag28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92.xml"/><Relationship Id="rId2" Type="http://schemas.openxmlformats.org/officeDocument/2006/relationships/image" Target="../media/image25.png"/><Relationship Id="rId1" Type="http://schemas.openxmlformats.org/officeDocument/2006/relationships/tags" Target="../tags/tag29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93.xml"/><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94.xml"/><Relationship Id="rId2" Type="http://schemas.openxmlformats.org/officeDocument/2006/relationships/image" Target="../media/image28.png"/><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95.xml"/><Relationship Id="rId2" Type="http://schemas.openxmlformats.org/officeDocument/2006/relationships/image" Target="../media/image28.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3"/>
          <p:cNvSpPr>
            <a:spLocks noGrp="1"/>
          </p:cNvSpPr>
          <p:nvPr>
            <p:ph type="subTitle" idx="1"/>
          </p:nvPr>
        </p:nvSpPr>
        <p:spPr/>
        <p:txBody>
          <a:bodyPr/>
          <a:p>
            <a:endParaRPr lang="zh-CN" altLang="zh-CN"/>
          </a:p>
        </p:txBody>
      </p:sp>
      <p:sp>
        <p:nvSpPr>
          <p:cNvPr id="5" name="标题 4"/>
          <p:cNvSpPr>
            <a:spLocks noGrp="1"/>
          </p:cNvSpPr>
          <p:nvPr>
            <p:ph type="ctrTitle"/>
          </p:nvPr>
        </p:nvSpPr>
        <p:spPr/>
        <p:txBody>
          <a:bodyPr/>
          <a:p>
            <a:r>
              <a:rPr lang="zh-CN" altLang="zh-CN"/>
              <a:t>摩洛哥</a:t>
            </a:r>
            <a:r>
              <a:rPr lang="en-US" altLang="zh-CN"/>
              <a:t>COC/CMim</a:t>
            </a:r>
            <a:endParaRPr lang="en-US" altLang="zh-CN"/>
          </a:p>
        </p:txBody>
      </p:sp>
      <p:sp>
        <p:nvSpPr>
          <p:cNvPr id="6" name="文本占位符 5"/>
          <p:cNvSpPr>
            <a:spLocks noGrp="1"/>
          </p:cNvSpPr>
          <p:nvPr>
            <p:ph type="body" sz="quarter" idx="13"/>
          </p:nvPr>
        </p:nvSpPr>
        <p:spPr>
          <a:xfrm>
            <a:off x="5031104" y="4490846"/>
            <a:ext cx="1383093" cy="474726"/>
          </a:xfrm>
        </p:spPr>
        <p:txBody>
          <a:bodyPr/>
          <a:p>
            <a:r>
              <a:rPr lang="en-US" altLang="zh-CN"/>
              <a:t>2020-03-02</a:t>
            </a:r>
            <a:endParaRPr lang="en-US" altLang="zh-CN"/>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rgbClr val="FF0000"/>
                </a:solidFill>
              </a:rPr>
              <a:t>申请流程</a:t>
            </a:r>
            <a:endParaRPr lang="zh-CN" altLang="en-US">
              <a:solidFill>
                <a:srgbClr val="FF0000"/>
              </a:solidFill>
            </a:endParaRPr>
          </a:p>
        </p:txBody>
      </p:sp>
      <p:sp>
        <p:nvSpPr>
          <p:cNvPr id="3" name="内容占位符 2"/>
          <p:cNvSpPr>
            <a:spLocks noGrp="1"/>
          </p:cNvSpPr>
          <p:nvPr>
            <p:ph idx="1"/>
          </p:nvPr>
        </p:nvSpPr>
        <p:spPr/>
        <p:txBody>
          <a:bodyPr/>
          <a:p>
            <a:r>
              <a:rPr lang="zh-CN" altLang="en-US"/>
              <a:t>准备申请资料</a:t>
            </a:r>
            <a:endParaRPr lang="zh-CN" altLang="en-US"/>
          </a:p>
          <a:p>
            <a:pPr marL="0" indent="0">
              <a:buNone/>
            </a:pPr>
            <a:endParaRPr lang="zh-CN" altLang="en-US"/>
          </a:p>
          <a:p>
            <a:pPr marL="0" indent="0">
              <a:buNone/>
            </a:pPr>
            <a:endParaRPr lang="zh-CN" altLang="en-US"/>
          </a:p>
          <a:p>
            <a:pPr marL="0" indent="0">
              <a:buNone/>
            </a:pPr>
            <a:r>
              <a:rPr lang="zh-CN" altLang="en-US"/>
              <a:t> 提交文件审核                                                                                  签发正本</a:t>
            </a:r>
            <a:r>
              <a:rPr lang="en-US" altLang="zh-CN"/>
              <a:t>COC</a:t>
            </a:r>
            <a:r>
              <a:t>证书</a:t>
            </a:r>
            <a:endParaRPr lang="zh-CN" altLang="en-US"/>
          </a:p>
          <a:p>
            <a:pPr marL="0" indent="0">
              <a:buNone/>
            </a:pPr>
            <a:endParaRPr lang="zh-CN" altLang="en-US"/>
          </a:p>
          <a:p>
            <a:pPr marL="0" indent="0">
              <a:buNone/>
            </a:pPr>
            <a:endParaRPr lang="zh-CN" altLang="en-US"/>
          </a:p>
          <a:p>
            <a:pPr marL="0" indent="0">
              <a:buNone/>
            </a:pPr>
            <a:r>
              <a:rPr lang="zh-CN" altLang="en-US"/>
              <a:t>   审核通过                   安排现场检验                  签发</a:t>
            </a:r>
            <a:r>
              <a:rPr lang="en-US" altLang="zh-CN"/>
              <a:t>COC</a:t>
            </a:r>
            <a:r>
              <a:t>草稿件                 客户确认草稿</a:t>
            </a:r>
          </a:p>
        </p:txBody>
      </p:sp>
      <p:cxnSp>
        <p:nvCxnSpPr>
          <p:cNvPr id="4" name="直接箭头连接符 3"/>
          <p:cNvCxnSpPr/>
          <p:nvPr/>
        </p:nvCxnSpPr>
        <p:spPr>
          <a:xfrm>
            <a:off x="1536065" y="1391920"/>
            <a:ext cx="0" cy="610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1536065" y="2825115"/>
            <a:ext cx="0" cy="610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103755" y="3875405"/>
            <a:ext cx="936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4869180" y="3875405"/>
            <a:ext cx="936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790815" y="3875405"/>
            <a:ext cx="936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9288145" y="2818130"/>
            <a:ext cx="0" cy="816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rgbClr val="FF0000"/>
                </a:solidFill>
              </a:rPr>
              <a:t>COC</a:t>
            </a:r>
            <a:r>
              <a:rPr>
                <a:solidFill>
                  <a:srgbClr val="FF0000"/>
                </a:solidFill>
              </a:rPr>
              <a:t>费用</a:t>
            </a:r>
            <a:endParaRPr>
              <a:solidFill>
                <a:srgbClr val="FF0000"/>
              </a:solidFill>
            </a:endParaRPr>
          </a:p>
        </p:txBody>
      </p:sp>
      <p:sp>
        <p:nvSpPr>
          <p:cNvPr id="3" name="内容占位符 2"/>
          <p:cNvSpPr>
            <a:spLocks noGrp="1"/>
          </p:cNvSpPr>
          <p:nvPr>
            <p:ph idx="1"/>
          </p:nvPr>
        </p:nvSpPr>
        <p:spPr/>
        <p:txBody>
          <a:bodyPr/>
          <a:p>
            <a:r>
              <a:rPr lang="zh-CN" altLang="en-US"/>
              <a:t>检验费用由出口国</a:t>
            </a:r>
            <a:r>
              <a:rPr lang="en-US" altLang="zh-CN"/>
              <a:t>/</a:t>
            </a:r>
            <a:r>
              <a:t>出口商支付</a:t>
            </a:r>
          </a:p>
          <a:p/>
          <a:p/>
          <a:p/>
          <a:p/>
          <a:p/>
          <a:p/>
          <a:p/>
          <a:p>
            <a:r>
              <a:t>以上费用参考不包含检测费，不包含</a:t>
            </a:r>
            <a:r>
              <a:rPr lang="en-US" altLang="zh-CN"/>
              <a:t>6%</a:t>
            </a:r>
            <a:r>
              <a:t>税点</a:t>
            </a:r>
          </a:p>
          <a:p/>
          <a:p/>
          <a:p/>
          <a:p/>
          <a:p/>
          <a:p/>
          <a:p/>
        </p:txBody>
      </p:sp>
      <p:graphicFrame>
        <p:nvGraphicFramePr>
          <p:cNvPr id="5" name="表格 4"/>
          <p:cNvGraphicFramePr/>
          <p:nvPr>
            <p:custDataLst>
              <p:tags r:id="rId1"/>
            </p:custDataLst>
          </p:nvPr>
        </p:nvGraphicFramePr>
        <p:xfrm>
          <a:off x="823595" y="1606550"/>
          <a:ext cx="10887075" cy="2586990"/>
        </p:xfrm>
        <a:graphic>
          <a:graphicData uri="http://schemas.openxmlformats.org/drawingml/2006/table">
            <a:tbl>
              <a:tblPr firstRow="1" bandRow="1">
                <a:tableStyleId>{5940675A-B579-460E-94D1-54222C63F5DA}</a:tableStyleId>
              </a:tblPr>
              <a:tblGrid>
                <a:gridCol w="1838325"/>
                <a:gridCol w="3780790"/>
                <a:gridCol w="5267960"/>
              </a:tblGrid>
              <a:tr h="1106170">
                <a:tc>
                  <a:txBody>
                    <a:bodyPr/>
                    <a:p>
                      <a:pPr indent="0" algn="ctr">
                        <a:lnSpc>
                          <a:spcPct val="120000"/>
                        </a:lnSpc>
                        <a:spcBef>
                          <a:spcPts val="0"/>
                        </a:spcBef>
                        <a:spcAft>
                          <a:spcPts val="0"/>
                        </a:spcAft>
                        <a:buNone/>
                      </a:pPr>
                      <a:r>
                        <a:rPr lang="en-US" sz="1600" b="1" spc="120">
                          <a:solidFill>
                            <a:srgbClr val="646464"/>
                          </a:solidFill>
                          <a:latin typeface="微软雅黑" panose="020B0503020204020204" charset="-122"/>
                          <a:ea typeface="微软雅黑" panose="020B0503020204020204" charset="-122"/>
                          <a:cs typeface="微软雅黑" panose="020B0503020204020204" charset="-122"/>
                        </a:rPr>
                        <a:t>Inspection mode/检验模式</a:t>
                      </a:r>
                      <a:endParaRPr lang="en-US" sz="1600" b="1" spc="120">
                        <a:solidFill>
                          <a:srgbClr val="646464"/>
                        </a:solidFill>
                        <a:latin typeface="微软雅黑" panose="020B0503020204020204" charset="-122"/>
                        <a:ea typeface="微软雅黑" panose="020B0503020204020204" charset="-122"/>
                        <a:cs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600" b="1" spc="120">
                          <a:solidFill>
                            <a:srgbClr val="646464"/>
                          </a:solidFill>
                          <a:latin typeface="微软雅黑" panose="020B0503020204020204" charset="-122"/>
                          <a:ea typeface="微软雅黑" panose="020B0503020204020204" charset="-122"/>
                          <a:cs typeface="微软雅黑" panose="020B0503020204020204" charset="-122"/>
                        </a:rPr>
                        <a:t>Fees as a percentage of the FOB value of the consignment（检验费用占货物价值的百分比）</a:t>
                      </a:r>
                      <a:endParaRPr lang="en-US" sz="1600" b="1" spc="120">
                        <a:solidFill>
                          <a:srgbClr val="646464"/>
                        </a:solidFill>
                        <a:latin typeface="微软雅黑" panose="020B0503020204020204" charset="-122"/>
                        <a:ea typeface="微软雅黑" panose="020B0503020204020204" charset="-122"/>
                        <a:cs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600" b="1" spc="120">
                          <a:solidFill>
                            <a:srgbClr val="646464"/>
                          </a:solidFill>
                          <a:latin typeface="微软雅黑" panose="020B0503020204020204" charset="-122"/>
                          <a:ea typeface="微软雅黑" panose="020B0503020204020204" charset="-122"/>
                          <a:cs typeface="微软雅黑" panose="020B0503020204020204" charset="-122"/>
                        </a:rPr>
                        <a:t>Remarks/备注</a:t>
                      </a:r>
                      <a:endParaRPr lang="en-US" sz="1600" b="1" spc="120">
                        <a:solidFill>
                          <a:srgbClr val="646464"/>
                        </a:solidFill>
                        <a:latin typeface="微软雅黑" panose="020B0503020204020204" charset="-122"/>
                        <a:ea typeface="微软雅黑" panose="020B0503020204020204" charset="-122"/>
                        <a:cs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478155">
                <a:tc>
                  <a:txBody>
                    <a:bodyPr/>
                    <a:p>
                      <a:pPr indent="0" algn="ctr">
                        <a:lnSpc>
                          <a:spcPct val="120000"/>
                        </a:lnSpc>
                        <a:spcBef>
                          <a:spcPts val="0"/>
                        </a:spcBef>
                        <a:spcAft>
                          <a:spcPts val="0"/>
                        </a:spcAft>
                        <a:buNone/>
                      </a:pPr>
                      <a:r>
                        <a:rPr lang="en-US" sz="1400" b="0" spc="120">
                          <a:solidFill>
                            <a:srgbClr val="646464"/>
                          </a:solidFill>
                          <a:latin typeface="微软雅黑" panose="020B0503020204020204" charset="-122"/>
                          <a:ea typeface="微软雅黑" panose="020B0503020204020204" charset="-122"/>
                        </a:rPr>
                        <a:t>Route A</a:t>
                      </a:r>
                      <a:endParaRPr lang="en-US" sz="1400" b="0" spc="120">
                        <a:solidFill>
                          <a:srgbClr val="646464"/>
                        </a:solidFill>
                        <a:latin typeface="微软雅黑" panose="020B0503020204020204" charset="-122"/>
                        <a:ea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charset="-122"/>
                          <a:ea typeface="微软雅黑" panose="020B0503020204020204" charset="-122"/>
                        </a:rPr>
                        <a:t>0.45%</a:t>
                      </a:r>
                      <a:endParaRPr lang="en-US" sz="1400" b="0" spc="120">
                        <a:solidFill>
                          <a:srgbClr val="404040"/>
                        </a:solidFill>
                        <a:latin typeface="微软雅黑" panose="020B0503020204020204" charset="-122"/>
                        <a:ea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charset="-122"/>
                          <a:ea typeface="微软雅黑" panose="020B0503020204020204" charset="-122"/>
                          <a:cs typeface="微软雅黑" panose="020B0503020204020204" charset="-122"/>
                        </a:rPr>
                        <a:t>最低收费不少于315美元，最高315美元</a:t>
                      </a:r>
                      <a:endParaRPr 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524510">
                <a:tc>
                  <a:txBody>
                    <a:bodyPr/>
                    <a:p>
                      <a:pPr indent="0" algn="ctr">
                        <a:lnSpc>
                          <a:spcPct val="120000"/>
                        </a:lnSpc>
                        <a:spcBef>
                          <a:spcPts val="0"/>
                        </a:spcBef>
                        <a:spcAft>
                          <a:spcPts val="0"/>
                        </a:spcAft>
                        <a:buNone/>
                      </a:pPr>
                      <a:r>
                        <a:rPr lang="en-US" sz="1400" b="0" spc="120">
                          <a:solidFill>
                            <a:srgbClr val="646464"/>
                          </a:solidFill>
                          <a:latin typeface="微软雅黑" panose="020B0503020204020204" charset="-122"/>
                          <a:ea typeface="微软雅黑" panose="020B0503020204020204" charset="-122"/>
                        </a:rPr>
                        <a:t>Route B</a:t>
                      </a:r>
                      <a:endParaRPr lang="en-US" sz="1400" b="0" spc="120">
                        <a:solidFill>
                          <a:srgbClr val="646464"/>
                        </a:solidFill>
                        <a:latin typeface="微软雅黑" panose="020B0503020204020204" charset="-122"/>
                        <a:ea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charset="-122"/>
                          <a:ea typeface="微软雅黑" panose="020B0503020204020204" charset="-122"/>
                        </a:rPr>
                        <a:t>0.40%</a:t>
                      </a:r>
                      <a:endParaRPr lang="en-US" sz="1400" b="0" spc="120">
                        <a:solidFill>
                          <a:srgbClr val="404040"/>
                        </a:solidFill>
                        <a:latin typeface="微软雅黑" panose="020B0503020204020204" charset="-122"/>
                        <a:ea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charset="-122"/>
                          <a:ea typeface="微软雅黑" panose="020B0503020204020204" charset="-122"/>
                          <a:cs typeface="微软雅黑" panose="020B0503020204020204" charset="-122"/>
                        </a:rPr>
                        <a:t>最低收费不少于为300美元，最高为2500美元</a:t>
                      </a:r>
                      <a:endParaRPr 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78155">
                <a:tc>
                  <a:txBody>
                    <a:bodyPr/>
                    <a:p>
                      <a:pPr indent="0" algn="ctr">
                        <a:lnSpc>
                          <a:spcPct val="120000"/>
                        </a:lnSpc>
                        <a:spcBef>
                          <a:spcPts val="0"/>
                        </a:spcBef>
                        <a:spcAft>
                          <a:spcPts val="0"/>
                        </a:spcAft>
                        <a:buNone/>
                      </a:pPr>
                      <a:r>
                        <a:rPr lang="en-US" sz="1400" b="0" spc="120">
                          <a:solidFill>
                            <a:srgbClr val="646464"/>
                          </a:solidFill>
                          <a:latin typeface="微软雅黑" panose="020B0503020204020204" charset="-122"/>
                          <a:ea typeface="微软雅黑" panose="020B0503020204020204" charset="-122"/>
                        </a:rPr>
                        <a:t>Route C</a:t>
                      </a:r>
                      <a:endParaRPr lang="en-US" sz="1400" b="0" spc="120">
                        <a:solidFill>
                          <a:srgbClr val="646464"/>
                        </a:solidFill>
                        <a:latin typeface="微软雅黑" panose="020B0503020204020204" charset="-122"/>
                        <a:ea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charset="-122"/>
                          <a:ea typeface="微软雅黑" panose="020B0503020204020204" charset="-122"/>
                        </a:rPr>
                        <a:t>0.25%</a:t>
                      </a:r>
                      <a:endParaRPr lang="en-US" sz="1400" b="0" spc="120">
                        <a:solidFill>
                          <a:srgbClr val="404040"/>
                        </a:solidFill>
                        <a:latin typeface="微软雅黑" panose="020B0503020204020204" charset="-122"/>
                        <a:ea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charset="-122"/>
                          <a:ea typeface="微软雅黑" panose="020B0503020204020204" charset="-122"/>
                          <a:cs typeface="微软雅黑" panose="020B0503020204020204" charset="-122"/>
                        </a:rPr>
                        <a:t>最低收费不少于280美元，最高2400美元</a:t>
                      </a:r>
                      <a:endParaRPr 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27000" marR="127000" marT="107950" marB="107950" vert="horz"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rgbClr val="FF0000"/>
                </a:solidFill>
              </a:rPr>
              <a:t>COC</a:t>
            </a:r>
            <a:r>
              <a:rPr>
                <a:solidFill>
                  <a:srgbClr val="FF0000"/>
                </a:solidFill>
              </a:rPr>
              <a:t>证书样本</a:t>
            </a:r>
            <a:endParaRPr>
              <a:solidFill>
                <a:srgbClr val="FF0000"/>
              </a:solidFill>
            </a:endParaRPr>
          </a:p>
        </p:txBody>
      </p:sp>
      <p:pic>
        <p:nvPicPr>
          <p:cNvPr id="4" name="内容占位符 3"/>
          <p:cNvPicPr>
            <a:picLocks noChangeAspect="1"/>
          </p:cNvPicPr>
          <p:nvPr>
            <p:ph idx="1"/>
          </p:nvPr>
        </p:nvPicPr>
        <p:blipFill>
          <a:blip r:embed="rId1"/>
          <a:stretch>
            <a:fillRect/>
          </a:stretch>
        </p:blipFill>
        <p:spPr>
          <a:xfrm>
            <a:off x="3670935" y="443230"/>
            <a:ext cx="3941445" cy="546163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3"/>
          <p:cNvSpPr>
            <a:spLocks noGrp="1"/>
          </p:cNvSpPr>
          <p:nvPr>
            <p:ph type="subTitle" idx="1"/>
          </p:nvPr>
        </p:nvSpPr>
        <p:spPr/>
        <p:txBody>
          <a:bodyPr>
            <a:noAutofit/>
          </a:bodyPr>
          <a:p>
            <a:r>
              <a:rPr lang="en-US" sz="4800" b="1"/>
              <a:t>CM</a:t>
            </a:r>
            <a:r>
              <a:rPr lang="en-US" altLang="zh-CN" sz="4800" b="1"/>
              <a:t>im</a:t>
            </a:r>
            <a:r>
              <a:rPr lang="zh-CN" altLang="zh-CN" sz="4800" b="1"/>
              <a:t> </a:t>
            </a:r>
            <a:r>
              <a:rPr lang="en-US" altLang="zh-CN" sz="4800" b="1"/>
              <a:t>Certificate</a:t>
            </a:r>
            <a:endParaRPr lang="en-US" altLang="zh-CN" sz="4800" b="1"/>
          </a:p>
        </p:txBody>
      </p:sp>
      <p:sp>
        <p:nvSpPr>
          <p:cNvPr id="5" name="标题 4"/>
          <p:cNvSpPr>
            <a:spLocks noGrp="1"/>
          </p:cNvSpPr>
          <p:nvPr>
            <p:ph type="ctrTitle"/>
          </p:nvPr>
        </p:nvSpPr>
        <p:spPr/>
        <p:txBody>
          <a:bodyPr/>
          <a:p>
            <a:r>
              <a:rPr lang="zh-CN" altLang="zh-CN"/>
              <a:t>摩洛哥</a:t>
            </a:r>
            <a:r>
              <a:rPr lang="en-US" altLang="zh-CN"/>
              <a:t>CMim</a:t>
            </a:r>
            <a:endParaRPr lang="en-US" altLang="zh-CN"/>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rgbClr val="FF0000"/>
                </a:solidFill>
              </a:rPr>
              <a:t>CMim</a:t>
            </a:r>
            <a:r>
              <a:rPr altLang="zh-CN">
                <a:solidFill>
                  <a:srgbClr val="FF0000"/>
                </a:solidFill>
              </a:rPr>
              <a:t>认证</a:t>
            </a:r>
            <a:endParaRPr altLang="zh-CN">
              <a:solidFill>
                <a:srgbClr val="FF0000"/>
              </a:solidFill>
            </a:endParaRPr>
          </a:p>
        </p:txBody>
      </p:sp>
      <p:sp>
        <p:nvSpPr>
          <p:cNvPr id="3" name="内容占位符 2"/>
          <p:cNvSpPr>
            <a:spLocks noGrp="1"/>
          </p:cNvSpPr>
          <p:nvPr>
            <p:ph idx="1"/>
          </p:nvPr>
        </p:nvSpPr>
        <p:spPr/>
        <p:txBody>
          <a:bodyPr/>
          <a:p>
            <a:r>
              <a:rPr lang="zh-CN" altLang="en-US"/>
              <a:t>第24-09号法律纳入摩洛哥合格标志（CMim），适用于必须遵守此标志技术法规的电气产品，制造商应获得技术文件、符合性声明，并在这些产品投放于摩洛哥市场之前贴上CMim标志。</a:t>
            </a:r>
            <a:endParaRPr lang="zh-CN" altLang="en-US"/>
          </a:p>
          <a:p>
            <a:r>
              <a:rPr lang="zh-CN" altLang="en-US"/>
              <a:t>2020年2月1日起，受摩洛哥合格标志（CMim）相关法令管制的产品同样需要符合摩洛哥合格评定计划。</a:t>
            </a:r>
            <a:endParaRPr lang="zh-CN" altLang="en-US"/>
          </a:p>
          <a:p>
            <a:endParaRPr lang="zh-CN" altLang="en-US"/>
          </a:p>
          <a:p>
            <a:r>
              <a:rPr lang="zh-CN" altLang="en-US"/>
              <a:t>为什么要使用CMim标志？</a:t>
            </a:r>
            <a:endParaRPr lang="zh-CN" altLang="en-US"/>
          </a:p>
          <a:p>
            <a:r>
              <a:rPr lang="zh-CN" altLang="en-US"/>
              <a:t>CMim标志证明产品符合摩洛哥的技术法规及标准规范，能够指导消费者购买合格安全的产品，同时帮助政府加强有效管控，促进市场公平竞争，打击不合格产品。受第24-09号法律约束的技术产品，只有带有清晰的CMim标志才能顺利进入摩洛哥市场。</a:t>
            </a:r>
            <a:endParaRPr lang="zh-CN" altLang="en-US"/>
          </a:p>
        </p:txBody>
      </p:sp>
      <p:pic>
        <p:nvPicPr>
          <p:cNvPr id="4" name="图片 -2147482609" descr="IMG_256"/>
          <p:cNvPicPr>
            <a:picLocks noChangeAspect="1"/>
          </p:cNvPicPr>
          <p:nvPr/>
        </p:nvPicPr>
        <p:blipFill>
          <a:blip r:embed="rId1"/>
          <a:stretch>
            <a:fillRect/>
          </a:stretch>
        </p:blipFill>
        <p:spPr>
          <a:xfrm>
            <a:off x="815975" y="4281170"/>
            <a:ext cx="3077845" cy="1579245"/>
          </a:xfrm>
          <a:prstGeom prst="rect">
            <a:avLst/>
          </a:prstGeom>
          <a:noFill/>
          <a:ln w="9525">
            <a:no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CMim</a:t>
            </a:r>
            <a:r>
              <a:rPr lang="zh-CN" altLang="en-US"/>
              <a:t>范围</a:t>
            </a:r>
            <a:endParaRPr lang="zh-CN" altLang="en-US"/>
          </a:p>
        </p:txBody>
      </p:sp>
      <p:sp>
        <p:nvSpPr>
          <p:cNvPr id="3" name="内容占位符 2"/>
          <p:cNvSpPr>
            <a:spLocks noGrp="1"/>
          </p:cNvSpPr>
          <p:nvPr>
            <p:ph idx="1"/>
          </p:nvPr>
        </p:nvSpPr>
        <p:spPr/>
        <p:txBody>
          <a:bodyPr>
            <a:normAutofit fontScale="90000" lnSpcReduction="20000"/>
          </a:bodyPr>
          <a:p>
            <a:r>
              <a:rPr lang="zh-CN" altLang="en-US"/>
              <a:t>CMim的相关法令与适用标准</a:t>
            </a:r>
            <a:endParaRPr lang="zh-CN" altLang="en-US"/>
          </a:p>
          <a:p>
            <a:r>
              <a:rPr lang="zh-CN" altLang="en-US"/>
              <a:t>§ 第2573-14号法令：关于低压产品的安全。该法令适用于低压电气设备：</a:t>
            </a:r>
            <a:endParaRPr lang="zh-CN" altLang="en-US"/>
          </a:p>
          <a:p>
            <a:r>
              <a:rPr lang="zh-CN" altLang="en-US"/>
              <a:t>§ - 交流电（AC）额定电压50-1000V</a:t>
            </a:r>
            <a:endParaRPr lang="zh-CN" altLang="en-US"/>
          </a:p>
          <a:p>
            <a:r>
              <a:rPr lang="zh-CN" altLang="en-US"/>
              <a:t>§ - 直流电（DC）额定电压75-1500V</a:t>
            </a:r>
            <a:endParaRPr lang="zh-CN" altLang="en-US"/>
          </a:p>
          <a:p>
            <a:r>
              <a:rPr lang="zh-CN" altLang="en-US"/>
              <a:t>§ 适用标准：该法令适用摩洛哥强制安全标准（若有）；若无，适用国际电气安全标准（IEC…）</a:t>
            </a:r>
            <a:endParaRPr lang="zh-CN" altLang="en-US"/>
          </a:p>
          <a:p>
            <a:endParaRPr lang="zh-CN" altLang="en-US"/>
          </a:p>
          <a:p>
            <a:r>
              <a:rPr lang="zh-CN" altLang="en-US"/>
              <a:t>第2574-14号法令：关于电磁兼容产品的安全。该法令适用于成品电器或成品电器组合，面向终端用户，容易产生特定级别的电磁干扰或性能易受到此类干扰影响的产品。</a:t>
            </a:r>
            <a:endParaRPr lang="zh-CN" altLang="en-US"/>
          </a:p>
          <a:p>
            <a:endParaRPr lang="zh-CN" altLang="en-US"/>
          </a:p>
          <a:p>
            <a:r>
              <a:rPr lang="zh-CN" altLang="en-US"/>
              <a:t>§ 适用标准：该法令适用关于EMC的摩洛哥强制标准（若有）；若无，适用关于发射（干扰）和干扰抗扰度的EMC国</a:t>
            </a:r>
            <a:endParaRPr lang="zh-CN" altLang="en-US"/>
          </a:p>
          <a:p>
            <a:r>
              <a:rPr lang="zh-CN" altLang="en-US"/>
              <a:t>际标准（IEC/CISPR…）。</a:t>
            </a:r>
            <a:endParaRPr lang="zh-CN" altLang="en-US"/>
          </a:p>
          <a:p>
            <a:endParaRPr lang="zh-CN" altLang="en-US"/>
          </a:p>
          <a:p>
            <a:r>
              <a:rPr lang="zh-CN" altLang="en-US"/>
              <a:t>§ 第2575-14号法令：关于玩具。</a:t>
            </a:r>
            <a:endParaRPr lang="zh-CN" altLang="en-US"/>
          </a:p>
          <a:p>
            <a:endParaRPr lang="zh-CN" altLang="en-US"/>
          </a:p>
          <a:p>
            <a:r>
              <a:rPr lang="zh-CN" altLang="en-US"/>
              <a:t>第2573-14号与第2574-14号法令</a:t>
            </a:r>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ltLang="zh-CN"/>
              <a:t>不适用范围</a:t>
            </a:r>
            <a:endParaRPr altLang="zh-CN"/>
          </a:p>
        </p:txBody>
      </p:sp>
      <p:sp>
        <p:nvSpPr>
          <p:cNvPr id="3" name="内容占位符 2"/>
          <p:cNvSpPr>
            <a:spLocks noGrp="1"/>
          </p:cNvSpPr>
          <p:nvPr>
            <p:ph idx="1"/>
          </p:nvPr>
        </p:nvSpPr>
        <p:spPr/>
        <p:txBody>
          <a:bodyPr/>
          <a:p>
            <a:r>
              <a:rPr lang="zh-CN" altLang="en-US" b="1"/>
              <a:t>Table 1 - Goods excluded from the application of order 2573-14 Low Voltage</a:t>
            </a:r>
            <a:endParaRPr lang="zh-CN" altLang="en-US" b="1"/>
          </a:p>
          <a:p>
            <a:endParaRPr lang="zh-CN" altLang="en-US" b="1"/>
          </a:p>
        </p:txBody>
      </p:sp>
      <p:graphicFrame>
        <p:nvGraphicFramePr>
          <p:cNvPr id="4" name="表格 3"/>
          <p:cNvGraphicFramePr/>
          <p:nvPr>
            <p:custDataLst>
              <p:tags r:id="rId1"/>
            </p:custDataLst>
          </p:nvPr>
        </p:nvGraphicFramePr>
        <p:xfrm>
          <a:off x="933450" y="1499235"/>
          <a:ext cx="9606280" cy="3590290"/>
        </p:xfrm>
        <a:graphic>
          <a:graphicData uri="http://schemas.openxmlformats.org/drawingml/2006/table">
            <a:tbl>
              <a:tblPr firstRow="1" bandRow="1">
                <a:tableStyleId>{5940675A-B579-460E-94D1-54222C63F5DA}</a:tableStyleId>
              </a:tblPr>
              <a:tblGrid>
                <a:gridCol w="4803140"/>
                <a:gridCol w="4803140"/>
              </a:tblGrid>
              <a:tr h="320040">
                <a:tc>
                  <a:txBody>
                    <a:bodyPr/>
                    <a:p>
                      <a:pPr indent="0">
                        <a:buNone/>
                      </a:pPr>
                      <a:r>
                        <a:rPr lang="en-US" sz="1200" b="1">
                          <a:solidFill>
                            <a:srgbClr val="333333"/>
                          </a:solidFill>
                          <a:latin typeface="Arial" panose="020B0604020202020204" pitchFamily="34" charset="0"/>
                          <a:cs typeface="Arial" panose="020B0604020202020204" pitchFamily="34" charset="0"/>
                        </a:rPr>
                        <a:t>Electrical equipment for use in an explosive atmosphere</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爆炸性环境用电气设备</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a:txBody>
                    <a:bodyPr/>
                    <a:p>
                      <a:pPr indent="0">
                        <a:buNone/>
                      </a:pPr>
                      <a:r>
                        <a:rPr lang="en-US" sz="1200" b="1">
                          <a:solidFill>
                            <a:srgbClr val="333333"/>
                          </a:solidFill>
                          <a:latin typeface="Arial" panose="020B0604020202020204" pitchFamily="34" charset="0"/>
                          <a:cs typeface="Arial" panose="020B0604020202020204" pitchFamily="34" charset="0"/>
                        </a:rPr>
                        <a:t>Electrical equipment for radiology and medical purposes</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放射和医疗用电气设备</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200" b="1">
                          <a:solidFill>
                            <a:srgbClr val="333333"/>
                          </a:solidFill>
                          <a:latin typeface="Arial" panose="020B0604020202020204" pitchFamily="34" charset="0"/>
                          <a:cs typeface="Arial" panose="020B0604020202020204" pitchFamily="34" charset="0"/>
                        </a:rPr>
                        <a:t>Electrical parts for goods and passenger lifts</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货物和客梯用电气部件</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3530">
                <a:tc>
                  <a:txBody>
                    <a:bodyPr/>
                    <a:p>
                      <a:pPr indent="0">
                        <a:buNone/>
                      </a:pPr>
                      <a:r>
                        <a:rPr lang="en-US" sz="1200" b="1">
                          <a:solidFill>
                            <a:srgbClr val="333333"/>
                          </a:solidFill>
                          <a:latin typeface="Arial" panose="020B0604020202020204" pitchFamily="34" charset="0"/>
                          <a:cs typeface="Arial" panose="020B0604020202020204" pitchFamily="34" charset="0"/>
                        </a:rPr>
                        <a:t>Electricity meters</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电表</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200" b="1">
                          <a:solidFill>
                            <a:srgbClr val="333333"/>
                          </a:solidFill>
                          <a:latin typeface="Arial" panose="020B0604020202020204" pitchFamily="34" charset="0"/>
                          <a:cs typeface="Arial" panose="020B0604020202020204" pitchFamily="34" charset="0"/>
                        </a:rPr>
                        <a:t>Plugs and socket outlets for domestic use</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家用插头插座</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2585">
                <a:tc>
                  <a:txBody>
                    <a:bodyPr/>
                    <a:p>
                      <a:pPr indent="0">
                        <a:buNone/>
                      </a:pPr>
                      <a:r>
                        <a:rPr lang="en-US" sz="1200" b="1">
                          <a:solidFill>
                            <a:srgbClr val="333333"/>
                          </a:solidFill>
                          <a:latin typeface="Arial" panose="020B0604020202020204" pitchFamily="34" charset="0"/>
                          <a:cs typeface="Arial" panose="020B0604020202020204" pitchFamily="34" charset="0"/>
                        </a:rPr>
                        <a:t>Electric fence controllers</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电动围栏控制器</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1470">
                <a:tc>
                  <a:txBody>
                    <a:bodyPr/>
                    <a:p>
                      <a:pPr indent="0">
                        <a:buNone/>
                      </a:pPr>
                      <a:r>
                        <a:rPr lang="en-US" sz="1200" b="1">
                          <a:solidFill>
                            <a:srgbClr val="333333"/>
                          </a:solidFill>
                          <a:latin typeface="Arial" panose="020B0604020202020204" pitchFamily="34" charset="0"/>
                          <a:cs typeface="Arial" panose="020B0604020202020204" pitchFamily="34" charset="0"/>
                        </a:rPr>
                        <a:t>Radio-electrical interference</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无线电电气干扰</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6265">
                <a:tc>
                  <a:txBody>
                    <a:bodyPr/>
                    <a:p>
                      <a:pPr indent="0">
                        <a:buNone/>
                      </a:pPr>
                      <a:r>
                        <a:rPr lang="en-US" sz="1200" b="1">
                          <a:solidFill>
                            <a:srgbClr val="333333"/>
                          </a:solidFill>
                          <a:latin typeface="Arial" panose="020B0604020202020204" pitchFamily="34" charset="0"/>
                          <a:cs typeface="Arial" panose="020B0604020202020204" pitchFamily="34" charset="0"/>
                        </a:rPr>
                        <a:t>Specialised electrical equipment , for use on ships , aircraft or railways , which complies safety provisions drawn up by intemational bodies in which the Member States participate </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船舶、飞机或铁路专用电气设备，符合成员国参加的国际机构制定的安全规定</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4850">
                <a:tc>
                  <a:txBody>
                    <a:bodyPr/>
                    <a:p>
                      <a:pPr indent="0">
                        <a:buNone/>
                      </a:pPr>
                      <a:r>
                        <a:rPr lang="en-US" sz="1200" b="1">
                          <a:solidFill>
                            <a:srgbClr val="333333"/>
                          </a:solidFill>
                          <a:latin typeface="Arial" panose="020B0604020202020204" pitchFamily="34" charset="0"/>
                          <a:cs typeface="Arial" panose="020B0604020202020204" pitchFamily="34" charset="0"/>
                        </a:rPr>
                        <a:t>Custom built evaluation kits destined for professionals to be used solely at research and developmentfacilities for such purposes</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专为专业人士定制的评估工具包，仅用于研发设施</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不适用范围</a:t>
            </a:r>
            <a:endParaRPr lang="zh-CN" altLang="en-US"/>
          </a:p>
        </p:txBody>
      </p:sp>
      <p:sp>
        <p:nvSpPr>
          <p:cNvPr id="3" name="内容占位符 2"/>
          <p:cNvSpPr>
            <a:spLocks noGrp="1"/>
          </p:cNvSpPr>
          <p:nvPr>
            <p:ph idx="1"/>
          </p:nvPr>
        </p:nvSpPr>
        <p:spPr/>
        <p:txBody>
          <a:bodyPr/>
          <a:p>
            <a:r>
              <a:rPr lang="zh-CN" altLang="en-US" b="1"/>
              <a:t>Table 2 - Goods excluded from the application of order 2574-14 EMC</a:t>
            </a:r>
            <a:endParaRPr lang="zh-CN" altLang="en-US" b="1"/>
          </a:p>
          <a:p>
            <a:endParaRPr lang="zh-CN" altLang="en-US" b="1"/>
          </a:p>
        </p:txBody>
      </p:sp>
      <p:graphicFrame>
        <p:nvGraphicFramePr>
          <p:cNvPr id="4" name="表格 3"/>
          <p:cNvGraphicFramePr/>
          <p:nvPr>
            <p:custDataLst>
              <p:tags r:id="rId1"/>
            </p:custDataLst>
          </p:nvPr>
        </p:nvGraphicFramePr>
        <p:xfrm>
          <a:off x="783590" y="1450975"/>
          <a:ext cx="8787130" cy="3506470"/>
        </p:xfrm>
        <a:graphic>
          <a:graphicData uri="http://schemas.openxmlformats.org/drawingml/2006/table">
            <a:tbl>
              <a:tblPr firstRow="1" bandRow="1">
                <a:tableStyleId>{5940675A-B579-460E-94D1-54222C63F5DA}</a:tableStyleId>
              </a:tblPr>
              <a:tblGrid>
                <a:gridCol w="4393565"/>
                <a:gridCol w="4393565"/>
              </a:tblGrid>
              <a:tr h="361950">
                <a:tc>
                  <a:txBody>
                    <a:bodyPr/>
                    <a:p>
                      <a:pPr indent="0">
                        <a:buNone/>
                      </a:pPr>
                      <a:r>
                        <a:rPr lang="en-US" sz="1200" b="1">
                          <a:solidFill>
                            <a:srgbClr val="333333"/>
                          </a:solidFill>
                          <a:latin typeface="Arial" panose="020B0604020202020204" pitchFamily="34" charset="0"/>
                          <a:cs typeface="Arial" panose="020B0604020202020204" pitchFamily="34" charset="0"/>
                        </a:rPr>
                        <a:t>Radio equipment and telecommunications terminal equipment</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无线电设备和电信终端设备</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6550">
                <a:tc>
                  <a:txBody>
                    <a:bodyPr/>
                    <a:p>
                      <a:pPr indent="0">
                        <a:buNone/>
                      </a:pPr>
                      <a:r>
                        <a:rPr lang="en-US" sz="1200" b="1">
                          <a:solidFill>
                            <a:srgbClr val="333333"/>
                          </a:solidFill>
                          <a:latin typeface="Arial" panose="020B0604020202020204" pitchFamily="34" charset="0"/>
                          <a:cs typeface="Arial" panose="020B0604020202020204" pitchFamily="34" charset="0"/>
                        </a:rPr>
                        <a:t>Aeronautical products, parts and appliancesI </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航空产品、零件和应用</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110">
                <a:tc>
                  <a:txBody>
                    <a:bodyPr/>
                    <a:p>
                      <a:pPr indent="0">
                        <a:buNone/>
                      </a:pPr>
                      <a:r>
                        <a:rPr lang="en-US" sz="1200" b="1">
                          <a:solidFill>
                            <a:srgbClr val="333333"/>
                          </a:solidFill>
                          <a:latin typeface="Arial" panose="020B0604020202020204" pitchFamily="34" charset="0"/>
                          <a:cs typeface="Arial" panose="020B0604020202020204" pitchFamily="34" charset="0"/>
                        </a:rPr>
                        <a:t>Radio equipment used by radio amateurs, unless the equipment is made available on the market</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无线电业余爱好者使用的无线电设备，除非该设备在市场上有售</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buNone/>
                      </a:pPr>
                      <a:r>
                        <a:rPr lang="en-US" sz="1200" b="1">
                          <a:solidFill>
                            <a:srgbClr val="333333"/>
                          </a:solidFill>
                          <a:latin typeface="Arial" panose="020B0604020202020204" pitchFamily="34" charset="0"/>
                          <a:cs typeface="Arial" panose="020B0604020202020204" pitchFamily="34" charset="0"/>
                        </a:rPr>
                        <a:t>Medical devices and to active implantable medical devices</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医疗器械和有源植入式医疗器械</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105">
                <a:tc>
                  <a:txBody>
                    <a:bodyPr/>
                    <a:p>
                      <a:pPr indent="0">
                        <a:buNone/>
                      </a:pPr>
                      <a:r>
                        <a:rPr lang="en-US" sz="1200" b="1">
                          <a:solidFill>
                            <a:srgbClr val="333333"/>
                          </a:solidFill>
                          <a:latin typeface="Arial" panose="020B0604020202020204" pitchFamily="34" charset="0"/>
                          <a:cs typeface="Arial" panose="020B0604020202020204" pitchFamily="34" charset="0"/>
                        </a:rPr>
                        <a:t>Apparatus which constitutes a component or a separate technical unit of a vehicle</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构成车辆部件或单独技术单元的装置</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9005">
                <a:tc>
                  <a:txBody>
                    <a:bodyPr/>
                    <a:p>
                      <a:pPr indent="0">
                        <a:buNone/>
                      </a:pPr>
                      <a:r>
                        <a:rPr lang="en-US" sz="1200" b="1">
                          <a:solidFill>
                            <a:srgbClr val="333333"/>
                          </a:solidFill>
                          <a:latin typeface="Arial" panose="020B0604020202020204" pitchFamily="34" charset="0"/>
                          <a:cs typeface="Arial" panose="020B0604020202020204" pitchFamily="34" charset="0"/>
                        </a:rPr>
                        <a:t>Equipment the inherent nature of the physical characteristics of which is such that:a)it is incapable of generating or contributing to electromagnetic emissions which exceed a level allowingadio and telecommunication equipment and other equipment to operate as intended: and b)it operates without unacceptable degradation in the presence of the electromagnetic disturbance normally consequent upon its intended use;</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其物理特性的固有性质是：不能产生或导致电磁辐射超过允许无线电和电信设备及其他设备按预期运行的水平；b）在存在通常因其预期用途而产生的电磁干扰；</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9410">
                <a:tc>
                  <a:txBody>
                    <a:bodyPr/>
                    <a:p>
                      <a:pPr indent="0">
                        <a:buNone/>
                      </a:pPr>
                      <a:r>
                        <a:rPr lang="en-US" sz="1200" b="1">
                          <a:solidFill>
                            <a:srgbClr val="333333"/>
                          </a:solidFill>
                          <a:latin typeface="Arial" panose="020B0604020202020204" pitchFamily="34" charset="0"/>
                          <a:cs typeface="Arial" panose="020B0604020202020204" pitchFamily="34" charset="0"/>
                        </a:rPr>
                        <a:t>custom built evaluation kits destined for professionals to be used solely at research and development facilities for such purposes</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专为专业人士定制的评估工具包，仅用于研发设施</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p>
                      <a:pPr indent="0">
                        <a:buNone/>
                      </a:pPr>
                      <a:r>
                        <a:rPr lang="en-US" sz="1200" b="1">
                          <a:solidFill>
                            <a:srgbClr val="333333"/>
                          </a:solidFill>
                          <a:latin typeface="Arial" panose="020B0604020202020204" pitchFamily="34" charset="0"/>
                          <a:cs typeface="Arial" panose="020B0604020202020204" pitchFamily="34" charset="0"/>
                        </a:rPr>
                        <a:t>Equipment or parts of equipment subject to specific safety requirements under specific regulations for saidequipment or parts of equipment and relating to the same obiect</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latin typeface="Arial" panose="020B0604020202020204" pitchFamily="34" charset="0"/>
                          <a:cs typeface="Arial" panose="020B0604020202020204" pitchFamily="34" charset="0"/>
                        </a:rPr>
                        <a:t>符合特定安全要求的设备部件或与同一目标有关的设备部件</a:t>
                      </a:r>
                      <a:endParaRPr lang="en-US" altLang="en-US" sz="1200" b="1">
                        <a:solidFill>
                          <a:srgbClr val="333333"/>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申请资料</a:t>
            </a:r>
            <a:endParaRPr lang="zh-CN" altLang="en-US"/>
          </a:p>
        </p:txBody>
      </p:sp>
      <p:sp>
        <p:nvSpPr>
          <p:cNvPr id="3" name="内容占位符 2"/>
          <p:cNvSpPr>
            <a:spLocks noGrp="1"/>
          </p:cNvSpPr>
          <p:nvPr>
            <p:ph idx="1"/>
          </p:nvPr>
        </p:nvSpPr>
        <p:spPr/>
        <p:txBody>
          <a:bodyPr>
            <a:normAutofit lnSpcReduction="20000"/>
          </a:bodyPr>
          <a:p>
            <a:r>
              <a:rPr>
                <a:sym typeface="+mn-ea"/>
              </a:rPr>
              <a:t>Certification </a:t>
            </a:r>
            <a:r>
              <a:rPr lang="en-US" altLang="zh-CN">
                <a:sym typeface="+mn-ea"/>
              </a:rPr>
              <a:t>A</a:t>
            </a:r>
            <a:r>
              <a:rPr>
                <a:sym typeface="+mn-ea"/>
              </a:rPr>
              <a:t>pplication </a:t>
            </a:r>
            <a:r>
              <a:rPr lang="en-US" altLang="zh-CN">
                <a:sym typeface="+mn-ea"/>
              </a:rPr>
              <a:t>F</a:t>
            </a:r>
            <a:r>
              <a:rPr>
                <a:sym typeface="+mn-ea"/>
              </a:rPr>
              <a:t>orm</a:t>
            </a:r>
            <a:endParaRPr lang="zh-CN" altLang="en-US"/>
          </a:p>
          <a:p>
            <a:r>
              <a:rPr>
                <a:sym typeface="+mn-ea"/>
              </a:rPr>
              <a:t>认证申请表</a:t>
            </a:r>
            <a:endParaRPr lang="zh-CN" altLang="en-US"/>
          </a:p>
          <a:p>
            <a:r>
              <a:rPr lang="en-US" altLang="zh-CN">
                <a:sym typeface="+mn-ea"/>
              </a:rPr>
              <a:t>Safety Test Report From 17025 </a:t>
            </a:r>
            <a:r>
              <a:rPr>
                <a:sym typeface="+mn-ea"/>
              </a:rPr>
              <a:t>laboratory</a:t>
            </a:r>
            <a:r>
              <a:rPr lang="en-US" altLang="zh-CN">
                <a:sym typeface="+mn-ea"/>
              </a:rPr>
              <a:t>/EMC Report(If applicable)</a:t>
            </a:r>
            <a:endParaRPr>
              <a:sym typeface="+mn-ea"/>
            </a:endParaRPr>
          </a:p>
          <a:p>
            <a:r>
              <a:rPr lang="en-US" altLang="zh-CN">
                <a:sym typeface="+mn-ea"/>
              </a:rPr>
              <a:t>17025</a:t>
            </a:r>
            <a:r>
              <a:rPr altLang="zh-CN">
                <a:sym typeface="+mn-ea"/>
              </a:rPr>
              <a:t>资质的安规测试报告</a:t>
            </a:r>
            <a:r>
              <a:rPr lang="en-US" altLang="zh-CN">
                <a:sym typeface="+mn-ea"/>
              </a:rPr>
              <a:t>/EMC</a:t>
            </a:r>
            <a:r>
              <a:rPr altLang="zh-CN">
                <a:sym typeface="+mn-ea"/>
              </a:rPr>
              <a:t>报告（如产品适用）</a:t>
            </a:r>
            <a:endParaRPr altLang="zh-CN"/>
          </a:p>
          <a:p>
            <a:pPr algn="l"/>
            <a:r>
              <a:rPr lang="en-US" altLang="zh-CN">
                <a:sym typeface="+mn-ea"/>
              </a:rPr>
              <a:t>English Manual</a:t>
            </a:r>
            <a:r>
              <a:rPr>
                <a:sym typeface="+mn-ea"/>
              </a:rPr>
              <a:t>（include：</a:t>
            </a:r>
            <a:r>
              <a:rPr lang="en-US" altLang="zh-CN">
                <a:sym typeface="+mn-ea"/>
              </a:rPr>
              <a:t>Product Photos</a:t>
            </a:r>
            <a:r>
              <a:rPr>
                <a:sym typeface="+mn-ea"/>
              </a:rPr>
              <a:t>，</a:t>
            </a:r>
            <a:r>
              <a:rPr lang="en-US" altLang="zh-CN">
                <a:sym typeface="+mn-ea"/>
              </a:rPr>
              <a:t>T</a:t>
            </a:r>
            <a:r>
              <a:rPr altLang="zh-CN">
                <a:sym typeface="+mn-ea"/>
              </a:rPr>
              <a:t>echnical </a:t>
            </a:r>
            <a:r>
              <a:rPr lang="en-US" altLang="zh-CN">
                <a:sym typeface="+mn-ea"/>
              </a:rPr>
              <a:t>P</a:t>
            </a:r>
            <a:r>
              <a:rPr altLang="zh-CN">
                <a:sym typeface="+mn-ea"/>
              </a:rPr>
              <a:t>arameter，instruction for use，Drawings / circuit diagrams, etc</a:t>
            </a:r>
            <a:endParaRPr altLang="zh-CN">
              <a:sym typeface="+mn-ea"/>
            </a:endParaRPr>
          </a:p>
          <a:p>
            <a:pPr algn="l"/>
            <a:r>
              <a:rPr altLang="zh-CN">
                <a:sym typeface="+mn-ea"/>
              </a:rPr>
              <a:t>英文说明书（包含：</a:t>
            </a:r>
            <a:r>
              <a:rPr altLang="zh-CN">
                <a:sym typeface="+mn-ea"/>
              </a:rPr>
              <a:t>产品图片，</a:t>
            </a:r>
            <a:r>
              <a:rPr altLang="zh-CN">
                <a:sym typeface="+mn-ea"/>
              </a:rPr>
              <a:t>技术参数，使用说明，</a:t>
            </a:r>
            <a:r>
              <a:rPr altLang="zh-CN">
                <a:sym typeface="+mn-ea"/>
              </a:rPr>
              <a:t>图纸</a:t>
            </a:r>
            <a:r>
              <a:rPr lang="en-US" altLang="zh-CN">
                <a:sym typeface="+mn-ea"/>
              </a:rPr>
              <a:t>/</a:t>
            </a:r>
            <a:r>
              <a:rPr>
                <a:sym typeface="+mn-ea"/>
              </a:rPr>
              <a:t>电路图等</a:t>
            </a:r>
            <a:r>
              <a:rPr altLang="zh-CN">
                <a:sym typeface="+mn-ea"/>
              </a:rPr>
              <a:t>）</a:t>
            </a:r>
            <a:endParaRPr lang="en-US" altLang="zh-CN">
              <a:sym typeface="+mn-ea"/>
            </a:endParaRPr>
          </a:p>
          <a:p>
            <a:endParaRPr altLang="zh-CN">
              <a:sym typeface="+mn-ea"/>
            </a:endParaRPr>
          </a:p>
          <a:p>
            <a:r>
              <a:rPr altLang="zh-CN">
                <a:sym typeface="+mn-ea"/>
              </a:rPr>
              <a:t>周期</a:t>
            </a:r>
            <a:r>
              <a:rPr lang="en-US" altLang="zh-CN">
                <a:sym typeface="+mn-ea"/>
              </a:rPr>
              <a:t>Date</a:t>
            </a:r>
            <a:r>
              <a:rPr altLang="zh-CN">
                <a:sym typeface="+mn-ea"/>
              </a:rPr>
              <a:t>：</a:t>
            </a:r>
            <a:r>
              <a:rPr lang="en-US" altLang="zh-CN">
                <a:sym typeface="+mn-ea"/>
              </a:rPr>
              <a:t>1 Weeks</a:t>
            </a:r>
            <a:endParaRPr lang="en-US" altLang="zh-CN">
              <a:sym typeface="+mn-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CMim</a:t>
            </a:r>
            <a:r>
              <a:rPr altLang="zh-CN"/>
              <a:t>证书样本</a:t>
            </a:r>
            <a:endParaRPr altLang="zh-CN"/>
          </a:p>
        </p:txBody>
      </p:sp>
      <p:pic>
        <p:nvPicPr>
          <p:cNvPr id="4" name="内容占位符 3"/>
          <p:cNvPicPr>
            <a:picLocks noChangeAspect="1"/>
          </p:cNvPicPr>
          <p:nvPr>
            <p:ph idx="1"/>
          </p:nvPr>
        </p:nvPicPr>
        <p:blipFill>
          <a:blip r:embed="rId1"/>
          <a:stretch>
            <a:fillRect/>
          </a:stretch>
        </p:blipFill>
        <p:spPr>
          <a:xfrm>
            <a:off x="3661410" y="382905"/>
            <a:ext cx="4089400" cy="566483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3"/>
          <p:cNvSpPr>
            <a:spLocks noGrp="1"/>
          </p:cNvSpPr>
          <p:nvPr>
            <p:ph type="subTitle" idx="1"/>
          </p:nvPr>
        </p:nvSpPr>
        <p:spPr/>
        <p:txBody>
          <a:bodyPr>
            <a:noAutofit/>
          </a:bodyPr>
          <a:p>
            <a:r>
              <a:rPr altLang="zh-CN" sz="4800" b="1"/>
              <a:t>Morocco COC</a:t>
            </a:r>
            <a:endParaRPr altLang="zh-CN" sz="4800" b="1"/>
          </a:p>
        </p:txBody>
      </p:sp>
      <p:sp>
        <p:nvSpPr>
          <p:cNvPr id="5" name="标题 4"/>
          <p:cNvSpPr>
            <a:spLocks noGrp="1"/>
          </p:cNvSpPr>
          <p:nvPr>
            <p:ph type="ctrTitle"/>
          </p:nvPr>
        </p:nvSpPr>
        <p:spPr/>
        <p:txBody>
          <a:bodyPr/>
          <a:p>
            <a:r>
              <a:rPr lang="zh-CN" altLang="zh-CN"/>
              <a:t>摩洛哥</a:t>
            </a:r>
            <a:r>
              <a:rPr lang="en-US" altLang="zh-CN"/>
              <a:t>COC</a:t>
            </a:r>
            <a:endParaRPr lang="en-US" altLang="zh-CN"/>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CMim</a:t>
            </a:r>
            <a:r>
              <a:rPr altLang="zh-CN"/>
              <a:t>认证标志</a:t>
            </a:r>
            <a:endParaRPr altLang="zh-CN"/>
          </a:p>
        </p:txBody>
      </p:sp>
      <p:sp>
        <p:nvSpPr>
          <p:cNvPr id="3" name="内容占位符 2"/>
          <p:cNvSpPr>
            <a:spLocks noGrp="1"/>
          </p:cNvSpPr>
          <p:nvPr>
            <p:ph idx="1"/>
          </p:nvPr>
        </p:nvSpPr>
        <p:spPr/>
        <p:txBody>
          <a:bodyPr/>
          <a:p>
            <a:r>
              <a:rPr lang="en-US" altLang="zh-CN"/>
              <a:t>CMim</a:t>
            </a:r>
            <a:r>
              <a:rPr altLang="zh-CN"/>
              <a:t>标志最小高度</a:t>
            </a:r>
            <a:r>
              <a:rPr lang="en-US" altLang="zh-CN"/>
              <a:t>6mm</a:t>
            </a:r>
            <a:r>
              <a:rPr altLang="zh-CN"/>
              <a:t>，标志如下</a:t>
            </a:r>
            <a:endParaRPr altLang="zh-CN"/>
          </a:p>
          <a:p>
            <a:endParaRPr altLang="zh-CN"/>
          </a:p>
        </p:txBody>
      </p:sp>
      <p:pic>
        <p:nvPicPr>
          <p:cNvPr id="4" name="图片 3"/>
          <p:cNvPicPr>
            <a:picLocks noChangeAspect="1"/>
          </p:cNvPicPr>
          <p:nvPr/>
        </p:nvPicPr>
        <p:blipFill>
          <a:blip r:embed="rId1"/>
          <a:stretch>
            <a:fillRect/>
          </a:stretch>
        </p:blipFill>
        <p:spPr>
          <a:xfrm>
            <a:off x="948690" y="1556385"/>
            <a:ext cx="5381625" cy="3505200"/>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结束语</a:t>
            </a:r>
            <a:endParaRPr lang="zh-CN" altLang="en-US"/>
          </a:p>
        </p:txBody>
      </p:sp>
      <p:sp>
        <p:nvSpPr>
          <p:cNvPr id="3" name="内容占位符 2"/>
          <p:cNvSpPr>
            <a:spLocks noGrp="1"/>
          </p:cNvSpPr>
          <p:nvPr>
            <p:ph idx="1"/>
          </p:nvPr>
        </p:nvSpPr>
        <p:spPr>
          <a:xfrm>
            <a:off x="430530" y="952500"/>
            <a:ext cx="11330305" cy="5388610"/>
          </a:xfrm>
        </p:spPr>
        <p:txBody>
          <a:bodyPr>
            <a:normAutofit fontScale="80000"/>
          </a:bodyPr>
          <a:p>
            <a:endParaRPr lang="zh-CN" altLang="en-US"/>
          </a:p>
          <a:p>
            <a:endParaRPr lang="zh-CN" altLang="en-US">
              <a:sym typeface="+mn-ea"/>
            </a:endParaRPr>
          </a:p>
          <a:p>
            <a:pPr marL="0" indent="0">
              <a:buNone/>
            </a:pPr>
            <a:r>
              <a:rPr sz="11500" b="1">
                <a:sym typeface="+mn-ea"/>
              </a:rPr>
              <a:t>         感 谢！</a:t>
            </a:r>
            <a:endParaRPr lang="zh-CN" altLang="en-US" sz="11500" b="1"/>
          </a:p>
          <a:p>
            <a:r>
              <a:rPr>
                <a:sym typeface="+mn-ea"/>
              </a:rPr>
              <a:t>感谢您到收看，</a:t>
            </a:r>
            <a:r>
              <a:rPr>
                <a:sym typeface="+mn-ea"/>
              </a:rPr>
              <a:t>如有</a:t>
            </a:r>
            <a:r>
              <a:t>问题，请随时</a:t>
            </a:r>
            <a:r>
              <a:rPr>
                <a:sym typeface="+mn-ea"/>
              </a:rPr>
              <a:t>联系我们！</a:t>
            </a:r>
            <a:endParaRPr>
              <a:sym typeface="+mn-ea"/>
            </a:endParaRPr>
          </a:p>
          <a:p>
            <a:r>
              <a:rPr lang="zh-CN" altLang="en-US" sz="1300" b="1">
                <a:latin typeface="+mj-lt"/>
                <a:cs typeface="+mj-lt"/>
                <a:sym typeface="+mn-ea"/>
              </a:rPr>
              <a:t>浙江欧非检测认证有限公司</a:t>
            </a:r>
            <a:endParaRPr lang="zh-CN" altLang="en-US" sz="1300" b="1">
              <a:latin typeface="+mj-lt"/>
              <a:cs typeface="+mj-lt"/>
              <a:sym typeface="+mn-ea"/>
            </a:endParaRPr>
          </a:p>
          <a:p>
            <a:r>
              <a:rPr lang="zh-CN" altLang="en-US" sz="1300" b="1">
                <a:latin typeface="+mj-lt"/>
                <a:cs typeface="+mj-lt"/>
                <a:sym typeface="+mn-ea"/>
              </a:rPr>
              <a:t>Zhejiang European African Testing&amp;Certification Co.,Ltd.(OViS)</a:t>
            </a:r>
            <a:endParaRPr lang="zh-CN" altLang="en-US" sz="1300" b="1">
              <a:latin typeface="+mj-lt"/>
              <a:cs typeface="+mj-lt"/>
              <a:sym typeface="+mn-ea"/>
            </a:endParaRPr>
          </a:p>
          <a:p>
            <a:r>
              <a:rPr lang="zh-CN" altLang="en-US" sz="1300" b="1">
                <a:latin typeface="+mj-lt"/>
                <a:cs typeface="+mj-lt"/>
                <a:sym typeface="+mn-ea"/>
              </a:rPr>
              <a:t>浙江省台州市开发区东环大道888号4幢4层</a:t>
            </a:r>
            <a:endParaRPr lang="zh-CN" altLang="en-US" sz="1300" b="1">
              <a:latin typeface="+mj-lt"/>
              <a:cs typeface="+mj-lt"/>
              <a:sym typeface="+mn-ea"/>
            </a:endParaRPr>
          </a:p>
          <a:p>
            <a:r>
              <a:rPr lang="zh-CN" altLang="en-US" sz="1300" b="1">
                <a:latin typeface="+mj-lt"/>
                <a:cs typeface="+mj-lt"/>
                <a:sym typeface="+mn-ea"/>
              </a:rPr>
              <a:t>4th Floor,Building 4,No.888 Donghuan Road,Development Zone,</a:t>
            </a:r>
            <a:endParaRPr lang="zh-CN" altLang="en-US" sz="1300" b="1">
              <a:latin typeface="+mj-lt"/>
              <a:cs typeface="+mj-lt"/>
              <a:sym typeface="+mn-ea"/>
            </a:endParaRPr>
          </a:p>
          <a:p>
            <a:r>
              <a:rPr lang="zh-CN" altLang="en-US" sz="1300" b="1">
                <a:latin typeface="+mj-lt"/>
                <a:cs typeface="+mj-lt"/>
                <a:sym typeface="+mn-ea"/>
              </a:rPr>
              <a:t>Taizhou City,Zhejiang Province,China</a:t>
            </a:r>
            <a:endParaRPr lang="zh-CN" altLang="en-US" sz="1300" b="1">
              <a:latin typeface="+mj-lt"/>
              <a:cs typeface="+mj-lt"/>
              <a:sym typeface="+mn-ea"/>
            </a:endParaRPr>
          </a:p>
          <a:p>
            <a:r>
              <a:rPr lang="zh-CN" altLang="en-US" sz="1300" b="1">
                <a:latin typeface="+mj-lt"/>
                <a:cs typeface="+mj-lt"/>
                <a:sym typeface="+mn-ea"/>
              </a:rPr>
              <a:t>Tel:+86-576-88221727         Fax:+86-88522872</a:t>
            </a:r>
            <a:endParaRPr lang="zh-CN" altLang="en-US" sz="1300" b="1">
              <a:latin typeface="+mj-lt"/>
              <a:cs typeface="+mj-lt"/>
              <a:sym typeface="+mn-ea"/>
            </a:endParaRPr>
          </a:p>
          <a:p>
            <a:r>
              <a:rPr lang="zh-CN" altLang="en-US" sz="1300" b="1">
                <a:latin typeface="+mj-lt"/>
                <a:cs typeface="+mj-lt"/>
                <a:sym typeface="+mn-ea"/>
              </a:rPr>
              <a:t>Http://www.ovis-lab.com     E-mail:peter.wang@ovis-cert.com</a:t>
            </a:r>
            <a:endParaRPr lang="zh-CN" altLang="en-US" sz="1300" b="1">
              <a:latin typeface="+mj-lt"/>
              <a:cs typeface="+mj-lt"/>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ltLang="zh-CN">
                <a:solidFill>
                  <a:srgbClr val="FF0000"/>
                </a:solidFill>
              </a:rPr>
              <a:t>摩洛哥</a:t>
            </a:r>
            <a:r>
              <a:rPr lang="en-US" altLang="zh-CN">
                <a:solidFill>
                  <a:srgbClr val="FF0000"/>
                </a:solidFill>
              </a:rPr>
              <a:t>COC</a:t>
            </a:r>
            <a:endParaRPr lang="en-US" altLang="zh-CN">
              <a:solidFill>
                <a:srgbClr val="FF0000"/>
              </a:solidFill>
            </a:endParaRPr>
          </a:p>
        </p:txBody>
      </p:sp>
      <p:sp>
        <p:nvSpPr>
          <p:cNvPr id="3" name="内容占位符 2"/>
          <p:cNvSpPr>
            <a:spLocks noGrp="1"/>
          </p:cNvSpPr>
          <p:nvPr>
            <p:ph idx="1"/>
          </p:nvPr>
        </p:nvSpPr>
        <p:spPr/>
        <p:txBody>
          <a:bodyPr/>
          <a:p>
            <a:pPr marL="0" indent="0">
              <a:buNone/>
            </a:pPr>
            <a:r>
              <a:rPr lang="zh-CN" altLang="en-US"/>
              <a:t>2020年2月1日起，出口摩洛哥，所有在管制清单内的产品，都必须符合摩洛哥的技术法规及标准。根据产品的类别，验证应在对应产品的出口国或目的国进行。所有受管制的产品必须获得COC证书，才能顺利清关，进入摩洛哥市场。</a:t>
            </a:r>
            <a:endParaRPr lang="zh-CN" altLang="en-US"/>
          </a:p>
          <a:p>
            <a:pPr marL="0" indent="0">
              <a:buNone/>
            </a:pPr>
            <a:r>
              <a:rPr lang="zh-CN" altLang="en-US"/>
              <a:t>目前，摩洛哥工业，贸易，投资和数字经济部已实施关于“产品和服务安全”第24-09号法律，投放摩洛哥市场的产品需要符合摩洛哥现行的法规要求。2020年2月1日起启动的摩洛哥货物认证评估计划Consignment Based Conformity Assessment （CBCA）为该法律的执行计划。</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4355465" y="3622675"/>
            <a:ext cx="1933575" cy="210502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rgbClr val="FF0000"/>
                </a:solidFill>
              </a:rPr>
              <a:t>管制清单</a:t>
            </a:r>
            <a:endParaRPr lang="zh-CN" altLang="en-US">
              <a:solidFill>
                <a:srgbClr val="FF0000"/>
              </a:solidFill>
            </a:endParaRPr>
          </a:p>
        </p:txBody>
      </p:sp>
      <p:sp>
        <p:nvSpPr>
          <p:cNvPr id="3" name="内容占位符 2"/>
          <p:cNvSpPr>
            <a:spLocks noGrp="1"/>
          </p:cNvSpPr>
          <p:nvPr>
            <p:ph idx="1"/>
          </p:nvPr>
        </p:nvSpPr>
        <p:spPr/>
        <p:txBody>
          <a:bodyPr/>
          <a:p>
            <a:r>
              <a:rPr lang="zh-CN" altLang="en-US"/>
              <a:t>哪些产品纳入管制清单？（暂定，其他产品类别正在陆续归类中，提示：部分产品需要在目的国进行检验）</a:t>
            </a:r>
            <a:endParaRPr lang="zh-CN" altLang="en-US"/>
          </a:p>
          <a:p>
            <a:endParaRPr lang="zh-CN" altLang="en-US"/>
          </a:p>
        </p:txBody>
      </p:sp>
      <p:graphicFrame>
        <p:nvGraphicFramePr>
          <p:cNvPr id="4" name="表格 3"/>
          <p:cNvGraphicFramePr/>
          <p:nvPr>
            <p:custDataLst>
              <p:tags r:id="rId1"/>
            </p:custDataLst>
          </p:nvPr>
        </p:nvGraphicFramePr>
        <p:xfrm>
          <a:off x="880110" y="1575435"/>
          <a:ext cx="10165080" cy="3681095"/>
        </p:xfrm>
        <a:graphic>
          <a:graphicData uri="http://schemas.openxmlformats.org/drawingml/2006/table">
            <a:tbl>
              <a:tblPr firstRow="1" bandRow="1">
                <a:tableStyleId>{5940675A-B579-460E-94D1-54222C63F5DA}</a:tableStyleId>
              </a:tblPr>
              <a:tblGrid>
                <a:gridCol w="5082540"/>
                <a:gridCol w="5082540"/>
              </a:tblGrid>
              <a:tr h="263525">
                <a:tc>
                  <a:txBody>
                    <a:bodyPr/>
                    <a:p>
                      <a:pPr indent="0">
                        <a:buNone/>
                      </a:pPr>
                      <a:r>
                        <a:rPr lang="en-US" sz="1200" b="1">
                          <a:solidFill>
                            <a:srgbClr val="333333"/>
                          </a:solidFill>
                          <a:ea typeface="宋体" panose="02010600030101010101" pitchFamily="2" charset="-122"/>
                          <a:cs typeface="+mn-lt"/>
                        </a:rPr>
                        <a:t>Electrical Products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电器产品</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1970">
                <a:tc>
                  <a:txBody>
                    <a:bodyPr/>
                    <a:p>
                      <a:pPr indent="0">
                        <a:buNone/>
                      </a:pPr>
                      <a:r>
                        <a:rPr lang="en-US" sz="1200" b="1">
                          <a:solidFill>
                            <a:srgbClr val="333333"/>
                          </a:solidFill>
                          <a:ea typeface="宋体" panose="02010600030101010101" pitchFamily="2" charset="-122"/>
                          <a:cs typeface="+mn-lt"/>
                        </a:rPr>
                        <a:t>Construction materials(pipes,sheets,sanitary equipment,insulation,wooden panels,cement,windows,glass...)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建筑材料（管道、板材、卫浴设备、绝缘材料、木板、水泥、窗户、玻璃等）</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buNone/>
                      </a:pPr>
                      <a:r>
                        <a:rPr lang="en-US" sz="1200" b="1">
                          <a:solidFill>
                            <a:srgbClr val="333333"/>
                          </a:solidFill>
                          <a:ea typeface="宋体" panose="02010600030101010101" pitchFamily="2" charset="-122"/>
                          <a:cs typeface="+mn-lt"/>
                        </a:rPr>
                        <a:t>Gas/oil appliances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mn-lt"/>
                        </a:rPr>
                        <a:t>燃气/燃油器具</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buNone/>
                      </a:pPr>
                      <a:r>
                        <a:rPr lang="en-US" sz="1200" b="1">
                          <a:solidFill>
                            <a:srgbClr val="333333"/>
                          </a:solidFill>
                          <a:ea typeface="宋体" panose="02010600030101010101" pitchFamily="2" charset="-122"/>
                          <a:cs typeface="+mn-lt"/>
                        </a:rPr>
                        <a:t>Toys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玩具产品</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890">
                <a:tc>
                  <a:txBody>
                    <a:bodyPr/>
                    <a:p>
                      <a:pPr indent="0">
                        <a:buNone/>
                      </a:pPr>
                      <a:r>
                        <a:rPr lang="en-US" sz="1200" b="1">
                          <a:solidFill>
                            <a:srgbClr val="333333"/>
                          </a:solidFill>
                          <a:ea typeface="宋体" panose="02010600030101010101" pitchFamily="2" charset="-122"/>
                          <a:cs typeface="+mn-lt"/>
                        </a:rPr>
                        <a:t>Parks and baskets for children,furniture</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儿童游乐设备及吊篮，家具</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buNone/>
                      </a:pPr>
                      <a:r>
                        <a:rPr lang="en-US" sz="1200" b="1">
                          <a:solidFill>
                            <a:srgbClr val="333333"/>
                          </a:solidFill>
                          <a:ea typeface="宋体" panose="02010600030101010101" pitchFamily="2" charset="-122"/>
                          <a:cs typeface="+mn-lt"/>
                        </a:rPr>
                        <a:t>Textiles,shoes,PPE,motorcycle helmets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纺织品、鞋子、个人防护用品、摩托车头盔</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890">
                <a:tc>
                  <a:txBody>
                    <a:bodyPr/>
                    <a:p>
                      <a:pPr indent="0">
                        <a:buNone/>
                      </a:pPr>
                      <a:r>
                        <a:rPr lang="en-US" sz="1200" b="1">
                          <a:solidFill>
                            <a:srgbClr val="333333"/>
                          </a:solidFill>
                          <a:ea typeface="宋体" panose="02010600030101010101" pitchFamily="2" charset="-122"/>
                          <a:cs typeface="+mn-lt"/>
                        </a:rPr>
                        <a:t>Detergents,packaging/plastic bags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mn-lt"/>
                        </a:rPr>
                        <a:t>洗涤剂、包装/塑胶袋</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buNone/>
                      </a:pPr>
                      <a:r>
                        <a:rPr lang="en-US" sz="1200" b="1">
                          <a:solidFill>
                            <a:srgbClr val="333333"/>
                          </a:solidFill>
                          <a:ea typeface="宋体" panose="02010600030101010101" pitchFamily="2" charset="-122"/>
                          <a:cs typeface="+mn-lt"/>
                        </a:rPr>
                        <a:t>Kitchen articles,tableware</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厨房用品、餐具</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buNone/>
                      </a:pPr>
                      <a:r>
                        <a:rPr lang="en-US" sz="1200" b="1">
                          <a:solidFill>
                            <a:srgbClr val="333333"/>
                          </a:solidFill>
                          <a:ea typeface="宋体" panose="02010600030101010101" pitchFamily="2" charset="-122"/>
                          <a:cs typeface="+mn-lt"/>
                        </a:rPr>
                        <a:t>Matches,lighters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火柴、打火机</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255">
                <a:tc>
                  <a:txBody>
                    <a:bodyPr/>
                    <a:p>
                      <a:pPr indent="0">
                        <a:buNone/>
                      </a:pPr>
                      <a:r>
                        <a:rPr lang="en-US" sz="1200" b="1">
                          <a:solidFill>
                            <a:srgbClr val="333333"/>
                          </a:solidFill>
                          <a:ea typeface="宋体" panose="02010600030101010101" pitchFamily="2" charset="-122"/>
                          <a:cs typeface="+mn-lt"/>
                        </a:rPr>
                        <a:t>Paints,bitumen</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油漆、沥青</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buNone/>
                      </a:pPr>
                      <a:r>
                        <a:rPr lang="en-US" sz="1200" b="1">
                          <a:solidFill>
                            <a:srgbClr val="333333"/>
                          </a:solidFill>
                          <a:ea typeface="宋体" panose="02010600030101010101" pitchFamily="2" charset="-122"/>
                          <a:cs typeface="+mn-lt"/>
                        </a:rPr>
                        <a:t>Baby diapers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婴儿纸尿裤</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890">
                <a:tc>
                  <a:txBody>
                    <a:bodyPr/>
                    <a:p>
                      <a:pPr indent="0">
                        <a:buNone/>
                      </a:pPr>
                      <a:r>
                        <a:rPr lang="en-US" sz="1200" b="1">
                          <a:solidFill>
                            <a:srgbClr val="333333"/>
                          </a:solidFill>
                          <a:ea typeface="宋体" panose="02010600030101010101" pitchFamily="2" charset="-122"/>
                          <a:cs typeface="+mn-lt"/>
                        </a:rPr>
                        <a:t>Tyres,automotive parts...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轮胎，汽车零件等</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a:txBody>
                    <a:bodyPr/>
                    <a:p>
                      <a:pPr indent="0">
                        <a:buNone/>
                      </a:pPr>
                      <a:r>
                        <a:rPr lang="en-US" sz="1200" b="1">
                          <a:solidFill>
                            <a:srgbClr val="333333"/>
                          </a:solidFill>
                          <a:ea typeface="宋体" panose="02010600030101010101" pitchFamily="2" charset="-122"/>
                          <a:cs typeface="+mn-lt"/>
                        </a:rPr>
                        <a:t>Clothing (excluding work clothes)</a:t>
                      </a:r>
                      <a:endParaRPr lang="en-US" altLang="en-US" sz="1200" b="1">
                        <a:solidFill>
                          <a:srgbClr val="333333"/>
                        </a:solidFill>
                        <a:ea typeface="宋体" panose="02010600030101010101" pitchFamily="2" charset="-122"/>
                        <a:cs typeface="+mn-lt"/>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333333"/>
                          </a:solidFill>
                          <a:ea typeface="宋体" panose="02010600030101010101" pitchFamily="2" charset="-122"/>
                          <a:cs typeface="宋体" panose="02010600030101010101" pitchFamily="2" charset="-122"/>
                        </a:rPr>
                        <a:t>服装（工作服除外）</a:t>
                      </a:r>
                      <a:endParaRPr lang="en-US" altLang="en-US" sz="1200" b="1">
                        <a:solidFill>
                          <a:srgbClr val="333333"/>
                        </a:solidFill>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rgbClr val="FF0000"/>
                </a:solidFill>
              </a:rPr>
              <a:t>COC</a:t>
            </a:r>
            <a:r>
              <a:rPr>
                <a:solidFill>
                  <a:srgbClr val="FF0000"/>
                </a:solidFill>
              </a:rPr>
              <a:t>认证方式</a:t>
            </a:r>
            <a:endParaRPr>
              <a:solidFill>
                <a:srgbClr val="FF0000"/>
              </a:solidFill>
            </a:endParaRPr>
          </a:p>
        </p:txBody>
      </p:sp>
      <p:sp>
        <p:nvSpPr>
          <p:cNvPr id="3" name="内容占位符 2"/>
          <p:cNvSpPr>
            <a:spLocks noGrp="1"/>
          </p:cNvSpPr>
          <p:nvPr>
            <p:ph idx="1"/>
          </p:nvPr>
        </p:nvSpPr>
        <p:spPr/>
        <p:txBody>
          <a:bodyPr/>
          <a:p>
            <a:r>
              <a:rPr lang="zh-CN" altLang="en-US"/>
              <a:t>CBCA认证方式：</a:t>
            </a:r>
            <a:endParaRPr lang="zh-CN" altLang="en-US"/>
          </a:p>
          <a:p>
            <a:r>
              <a:rPr lang="zh-CN" altLang="en-US"/>
              <a:t>Route A：任何产品或商品，任何贸易商，批次检验</a:t>
            </a:r>
            <a:endParaRPr lang="zh-CN" altLang="en-US"/>
          </a:p>
          <a:p>
            <a:r>
              <a:rPr lang="zh-CN" altLang="en-US"/>
              <a:t>Route B（产品注册）： 已注册的产品</a:t>
            </a:r>
            <a:endParaRPr lang="zh-CN" altLang="en-US"/>
          </a:p>
          <a:p>
            <a:r>
              <a:rPr lang="zh-CN" altLang="en-US"/>
              <a:t>Route C（产品许可）： 已获得许可的产品</a:t>
            </a:r>
            <a:endParaRPr lang="zh-CN" altLang="en-US"/>
          </a:p>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754380" y="2694940"/>
            <a:ext cx="7709535" cy="3867150"/>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93725" y="2934970"/>
            <a:ext cx="1619250" cy="695325"/>
          </a:xfrm>
          <a:prstGeom prst="rect">
            <a:avLst/>
          </a:prstGeom>
        </p:spPr>
      </p:pic>
      <p:sp>
        <p:nvSpPr>
          <p:cNvPr id="2" name="标题 1"/>
          <p:cNvSpPr>
            <a:spLocks noGrp="1"/>
          </p:cNvSpPr>
          <p:nvPr>
            <p:ph type="title"/>
          </p:nvPr>
        </p:nvSpPr>
        <p:spPr/>
        <p:txBody>
          <a:bodyPr>
            <a:normAutofit fontScale="90000"/>
          </a:bodyPr>
          <a:p>
            <a:r>
              <a:rPr lang="en-US" altLang="zh-CN">
                <a:solidFill>
                  <a:srgbClr val="FF0000"/>
                </a:solidFill>
              </a:rPr>
              <a:t>Route A</a:t>
            </a:r>
            <a:endParaRPr lang="en-US" altLang="zh-CN">
              <a:solidFill>
                <a:srgbClr val="FF0000"/>
              </a:solidFill>
            </a:endParaRPr>
          </a:p>
        </p:txBody>
      </p:sp>
      <p:sp>
        <p:nvSpPr>
          <p:cNvPr id="3" name="内容占位符 2"/>
          <p:cNvSpPr>
            <a:spLocks noGrp="1"/>
          </p:cNvSpPr>
          <p:nvPr>
            <p:ph idx="1"/>
          </p:nvPr>
        </p:nvSpPr>
        <p:spPr/>
        <p:txBody>
          <a:bodyPr/>
          <a:p>
            <a:endParaRPr lang="zh-CN" altLang="en-US"/>
          </a:p>
          <a:p>
            <a:endParaRPr lang="zh-CN" altLang="en-US"/>
          </a:p>
          <a:p>
            <a:pPr marL="0" indent="0">
              <a:buNone/>
            </a:pPr>
            <a:endParaRPr lang="zh-CN" altLang="en-US"/>
          </a:p>
          <a:p>
            <a:pPr marL="0" indent="0">
              <a:buNone/>
            </a:pPr>
            <a:r>
              <a:rPr lang="zh-CN" altLang="en-US"/>
              <a:t>                        Applicable to any goods and any trader</a:t>
            </a:r>
            <a:endParaRPr lang="zh-CN" altLang="en-US"/>
          </a:p>
          <a:p>
            <a:pPr marL="0" indent="0">
              <a:buNone/>
            </a:pPr>
            <a:r>
              <a:rPr lang="zh-CN" altLang="en-US"/>
              <a:t>                        适用于任何货物和任何贸易商</a:t>
            </a:r>
            <a:endParaRPr lang="zh-CN" altLang="en-US"/>
          </a:p>
          <a:p>
            <a:pPr marL="0" indent="0">
              <a:buNone/>
            </a:pPr>
            <a:r>
              <a:rPr lang="zh-CN" altLang="en-US"/>
              <a:t>                        Conformity documents for each product ( 17025 accredited laboratory</a:t>
            </a:r>
            <a:endParaRPr lang="zh-CN" altLang="en-US"/>
          </a:p>
          <a:p>
            <a:pPr marL="0" indent="0">
              <a:buNone/>
            </a:pPr>
            <a:r>
              <a:rPr lang="zh-CN" altLang="en-US"/>
              <a:t>                        每种产品的合格文件（17025认可实验室</a:t>
            </a:r>
            <a:endParaRPr lang="zh-CN" altLang="en-US"/>
          </a:p>
          <a:p>
            <a:pPr marL="0" indent="0">
              <a:buNone/>
            </a:pPr>
            <a:r>
              <a:rPr lang="zh-CN" altLang="en-US"/>
              <a:t>                        </a:t>
            </a:r>
            <a:r>
              <a:rPr lang="en-US" altLang="zh-CN"/>
              <a:t>Product </a:t>
            </a:r>
            <a:r>
              <a:rPr lang="zh-CN" altLang="en-US"/>
              <a:t>Systematic inspection  </a:t>
            </a:r>
            <a:endParaRPr lang="zh-CN" altLang="en-US"/>
          </a:p>
          <a:p>
            <a:pPr marL="0" indent="0">
              <a:buNone/>
            </a:pPr>
            <a:r>
              <a:rPr lang="zh-CN" altLang="en-US"/>
              <a:t>                        产品检验           </a:t>
            </a:r>
            <a:endParaRPr lang="zh-CN" altLang="en-US"/>
          </a:p>
          <a:p>
            <a:endParaRPr lang="zh-CN" altLang="en-US"/>
          </a:p>
          <a:p>
            <a:endParaRPr lang="zh-CN" altLang="en-US"/>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rgbClr val="FF0000"/>
                </a:solidFill>
              </a:rPr>
              <a:t>Route B</a:t>
            </a:r>
            <a:endParaRPr lang="en-US" altLang="zh-CN">
              <a:solidFill>
                <a:srgbClr val="FF0000"/>
              </a:solidFill>
            </a:endParaRPr>
          </a:p>
        </p:txBody>
      </p:sp>
      <p:pic>
        <p:nvPicPr>
          <p:cNvPr id="4" name="内容占位符 3"/>
          <p:cNvPicPr>
            <a:picLocks noChangeAspect="1"/>
          </p:cNvPicPr>
          <p:nvPr>
            <p:ph idx="1"/>
          </p:nvPr>
        </p:nvPicPr>
        <p:blipFill>
          <a:blip r:embed="rId1"/>
          <a:stretch>
            <a:fillRect/>
          </a:stretch>
        </p:blipFill>
        <p:spPr>
          <a:xfrm>
            <a:off x="556895" y="3076575"/>
            <a:ext cx="1571625" cy="704850"/>
          </a:xfrm>
          <a:prstGeom prst="rect">
            <a:avLst/>
          </a:prstGeom>
        </p:spPr>
      </p:pic>
      <p:sp>
        <p:nvSpPr>
          <p:cNvPr id="5" name="文本框 4"/>
          <p:cNvSpPr txBox="1"/>
          <p:nvPr/>
        </p:nvSpPr>
        <p:spPr>
          <a:xfrm>
            <a:off x="2464435" y="1391920"/>
            <a:ext cx="8387715" cy="4246245"/>
          </a:xfrm>
          <a:prstGeom prst="rect">
            <a:avLst/>
          </a:prstGeom>
          <a:noFill/>
        </p:spPr>
        <p:txBody>
          <a:bodyPr wrap="square" rtlCol="0">
            <a:spAutoFit/>
          </a:bodyPr>
          <a:p>
            <a:r>
              <a:rPr lang="zh-CN" altLang="en-US"/>
              <a:t>For regular exporters of homogeneus products</a:t>
            </a:r>
            <a:endParaRPr lang="zh-CN" altLang="en-US"/>
          </a:p>
          <a:p>
            <a:r>
              <a:rPr lang="zh-CN" altLang="en-US"/>
              <a:t>对于常规出口或同类产品</a:t>
            </a:r>
            <a:endParaRPr lang="zh-CN" altLang="en-US"/>
          </a:p>
          <a:p>
            <a:r>
              <a:rPr lang="zh-CN" altLang="en-US"/>
              <a:t>3 C</a:t>
            </a:r>
            <a:r>
              <a:rPr lang="en-US" altLang="zh-CN"/>
              <a:t>OCS</a:t>
            </a:r>
            <a:r>
              <a:rPr lang="zh-CN" altLang="en-US"/>
              <a:t> under route A before entering into Route B </a:t>
            </a:r>
            <a:endParaRPr lang="zh-CN" altLang="en-US"/>
          </a:p>
          <a:p>
            <a:r>
              <a:rPr lang="zh-CN" altLang="en-US"/>
              <a:t>申请</a:t>
            </a:r>
            <a:r>
              <a:rPr lang="en-US" altLang="zh-CN"/>
              <a:t>Route </a:t>
            </a:r>
            <a:r>
              <a:rPr lang="zh-CN" altLang="en-US"/>
              <a:t>B前，必须有三票合格的</a:t>
            </a:r>
            <a:r>
              <a:rPr lang="en-US" altLang="zh-CN"/>
              <a:t>Route A</a:t>
            </a:r>
            <a:r>
              <a:rPr lang="zh-CN" altLang="zh-CN"/>
              <a:t>检验</a:t>
            </a:r>
            <a:endParaRPr lang="zh-CN" altLang="en-US"/>
          </a:p>
          <a:p>
            <a:r>
              <a:rPr lang="zh-CN" altLang="en-US"/>
              <a:t>Conformity documents required for all the products</a:t>
            </a:r>
            <a:endParaRPr lang="zh-CN" altLang="en-US"/>
          </a:p>
          <a:p>
            <a:r>
              <a:rPr lang="zh-CN" altLang="en-US"/>
              <a:t>所有产品必须符号相关的符合性文件要求</a:t>
            </a:r>
            <a:endParaRPr lang="zh-CN" altLang="en-US"/>
          </a:p>
          <a:p>
            <a:r>
              <a:rPr lang="zh-CN" altLang="en-US"/>
              <a:t>     and related documents required when applicable</a:t>
            </a:r>
            <a:endParaRPr lang="zh-CN" altLang="en-US"/>
          </a:p>
          <a:p>
            <a:r>
              <a:rPr lang="zh-CN" altLang="en-US"/>
              <a:t>满足</a:t>
            </a:r>
            <a:r>
              <a:rPr lang="en-US" altLang="zh-CN"/>
              <a:t>CMim</a:t>
            </a:r>
            <a:r>
              <a:rPr lang="zh-CN" altLang="en-US"/>
              <a:t>适用时所需的相关文件</a:t>
            </a:r>
            <a:endParaRPr lang="zh-CN" altLang="en-US"/>
          </a:p>
          <a:p>
            <a:r>
              <a:rPr lang="zh-CN" altLang="en-US"/>
              <a:t>Assessment of the supply chain management may apply</a:t>
            </a:r>
            <a:endParaRPr lang="zh-CN" altLang="en-US"/>
          </a:p>
          <a:p>
            <a:r>
              <a:rPr lang="zh-CN" altLang="en-US"/>
              <a:t>对供应链管理的评估可能（</a:t>
            </a:r>
            <a:r>
              <a:rPr lang="zh-CN" altLang="en-US">
                <a:sym typeface="+mn-ea"/>
              </a:rPr>
              <a:t>适用情况下</a:t>
            </a:r>
            <a:r>
              <a:rPr lang="zh-CN" altLang="en-US"/>
              <a:t>）</a:t>
            </a:r>
            <a:endParaRPr lang="zh-CN" altLang="en-US"/>
          </a:p>
          <a:p>
            <a:r>
              <a:rPr lang="zh-CN" altLang="en-US"/>
              <a:t>Not aplicable to raw products, non homogeneus products.Commodities, used products</a:t>
            </a:r>
            <a:endParaRPr lang="zh-CN" altLang="en-US"/>
          </a:p>
          <a:p>
            <a:r>
              <a:rPr lang="zh-CN" altLang="en-US"/>
              <a:t>不适用于原料产品，不均匀产品。</a:t>
            </a:r>
            <a:endParaRPr lang="zh-CN" altLang="en-US"/>
          </a:p>
          <a:p>
            <a:r>
              <a:rPr lang="zh-CN" altLang="en-US"/>
              <a:t>Shipments monitoring: 1 monitoring per quarterr Renewal of SOR"every year</a:t>
            </a:r>
            <a:endParaRPr lang="zh-CN" altLang="en-US"/>
          </a:p>
          <a:p>
            <a:r>
              <a:rPr lang="zh-CN" altLang="en-US"/>
              <a:t>发货监控：每年每季度更新一次SOR监控</a:t>
            </a:r>
            <a:endParaRPr lang="zh-CN" altLang="en-US"/>
          </a:p>
        </p:txBody>
      </p:sp>
      <p:pic>
        <p:nvPicPr>
          <p:cNvPr id="6" name="图片 5"/>
          <p:cNvPicPr>
            <a:picLocks noChangeAspect="1"/>
          </p:cNvPicPr>
          <p:nvPr/>
        </p:nvPicPr>
        <p:blipFill>
          <a:blip r:embed="rId2"/>
          <a:stretch>
            <a:fillRect/>
          </a:stretch>
        </p:blipFill>
        <p:spPr>
          <a:xfrm>
            <a:off x="2464435" y="3076575"/>
            <a:ext cx="352425" cy="34290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rgbClr val="FF0000"/>
                </a:solidFill>
              </a:rPr>
              <a:t>Route C</a:t>
            </a:r>
            <a:endParaRPr lang="en-US" altLang="zh-CN">
              <a:solidFill>
                <a:srgbClr val="FF0000"/>
              </a:solidFill>
            </a:endParaRPr>
          </a:p>
        </p:txBody>
      </p:sp>
      <p:pic>
        <p:nvPicPr>
          <p:cNvPr id="4" name="内容占位符 3"/>
          <p:cNvPicPr>
            <a:picLocks noChangeAspect="1"/>
          </p:cNvPicPr>
          <p:nvPr>
            <p:ph idx="1"/>
          </p:nvPr>
        </p:nvPicPr>
        <p:blipFill>
          <a:blip r:embed="rId1"/>
          <a:stretch>
            <a:fillRect/>
          </a:stretch>
        </p:blipFill>
        <p:spPr>
          <a:xfrm>
            <a:off x="552450" y="3090545"/>
            <a:ext cx="1581150" cy="676275"/>
          </a:xfrm>
          <a:prstGeom prst="rect">
            <a:avLst/>
          </a:prstGeom>
        </p:spPr>
      </p:pic>
      <p:sp>
        <p:nvSpPr>
          <p:cNvPr id="5" name="文本框 4"/>
          <p:cNvSpPr txBox="1"/>
          <p:nvPr/>
        </p:nvSpPr>
        <p:spPr>
          <a:xfrm>
            <a:off x="2798445" y="979170"/>
            <a:ext cx="7369175" cy="4799965"/>
          </a:xfrm>
          <a:prstGeom prst="rect">
            <a:avLst/>
          </a:prstGeom>
          <a:noFill/>
        </p:spPr>
        <p:txBody>
          <a:bodyPr wrap="square" rtlCol="0" anchor="t">
            <a:spAutoFit/>
          </a:bodyPr>
          <a:p>
            <a:r>
              <a:rPr lang="en-US" altLang="zh-CN"/>
              <a:t>F</a:t>
            </a:r>
            <a:r>
              <a:rPr lang="zh-CN" altLang="en-US"/>
              <a:t>or manufacturers only (or their official dealer )</a:t>
            </a:r>
            <a:endParaRPr lang="zh-CN" altLang="en-US"/>
          </a:p>
          <a:p>
            <a:r>
              <a:rPr lang="zh-CN" altLang="en-US"/>
              <a:t>仅限制造商（或其官方经销商）</a:t>
            </a:r>
            <a:endParaRPr lang="zh-CN" altLang="en-US"/>
          </a:p>
          <a:p>
            <a:r>
              <a:rPr lang="en-US" altLang="zh-CN"/>
              <a:t>W</a:t>
            </a:r>
            <a:r>
              <a:rPr lang="zh-CN" altLang="en-US"/>
              <a:t>ith valid </a:t>
            </a:r>
            <a:r>
              <a:rPr lang="en-US" altLang="zh-CN"/>
              <a:t>Q</a:t>
            </a:r>
            <a:r>
              <a:rPr lang="zh-CN" altLang="en-US"/>
              <a:t>MS</a:t>
            </a:r>
            <a:endParaRPr lang="zh-CN" altLang="en-US"/>
          </a:p>
          <a:p>
            <a:r>
              <a:rPr lang="zh-CN" altLang="en-US"/>
              <a:t>有效的质量管理体系证书</a:t>
            </a:r>
            <a:endParaRPr lang="zh-CN" altLang="en-US"/>
          </a:p>
          <a:p>
            <a:r>
              <a:rPr lang="zh-CN" altLang="en-US"/>
              <a:t>3 </a:t>
            </a:r>
            <a:r>
              <a:rPr lang="en-US" altLang="zh-CN"/>
              <a:t>COCS</a:t>
            </a:r>
            <a:r>
              <a:rPr lang="zh-CN" altLang="en-US"/>
              <a:t> under route </a:t>
            </a:r>
            <a:r>
              <a:rPr lang="en-US" altLang="zh-CN"/>
              <a:t>A</a:t>
            </a:r>
            <a:r>
              <a:rPr lang="zh-CN" altLang="en-US"/>
              <a:t> before entering into route C</a:t>
            </a:r>
            <a:endParaRPr lang="zh-CN" altLang="en-US"/>
          </a:p>
          <a:p>
            <a:r>
              <a:rPr lang="zh-CN" altLang="en-US">
                <a:sym typeface="+mn-ea"/>
              </a:rPr>
              <a:t>申请</a:t>
            </a:r>
            <a:r>
              <a:rPr lang="en-US" altLang="zh-CN">
                <a:sym typeface="+mn-ea"/>
              </a:rPr>
              <a:t>Route C</a:t>
            </a:r>
            <a:r>
              <a:rPr lang="zh-CN" altLang="en-US">
                <a:sym typeface="+mn-ea"/>
              </a:rPr>
              <a:t>前，必须有三票合格的</a:t>
            </a:r>
            <a:r>
              <a:rPr lang="en-US" altLang="zh-CN">
                <a:sym typeface="+mn-ea"/>
              </a:rPr>
              <a:t>Route A</a:t>
            </a:r>
            <a:r>
              <a:rPr lang="zh-CN" altLang="zh-CN">
                <a:sym typeface="+mn-ea"/>
              </a:rPr>
              <a:t>检验</a:t>
            </a:r>
            <a:endParaRPr lang="zh-CN" altLang="en-US"/>
          </a:p>
          <a:p>
            <a:r>
              <a:rPr lang="en-US" altLang="zh-CN"/>
              <a:t>C</a:t>
            </a:r>
            <a:r>
              <a:rPr lang="zh-CN" altLang="en-US"/>
              <a:t>onformity documents required for all the productse </a:t>
            </a:r>
            <a:endParaRPr lang="zh-CN" altLang="en-US"/>
          </a:p>
          <a:p>
            <a:r>
              <a:rPr lang="zh-CN" altLang="en-US">
                <a:sym typeface="+mn-ea"/>
              </a:rPr>
              <a:t>所有产品必须符号相关的符合性文件要求</a:t>
            </a:r>
            <a:endParaRPr lang="zh-CN" altLang="en-US"/>
          </a:p>
          <a:p>
            <a:r>
              <a:rPr lang="zh-CN" altLang="en-US"/>
              <a:t>     and related documents required when applicable</a:t>
            </a:r>
            <a:endParaRPr lang="zh-CN" altLang="en-US"/>
          </a:p>
          <a:p>
            <a:r>
              <a:rPr lang="zh-CN" altLang="en-US">
                <a:sym typeface="+mn-ea"/>
              </a:rPr>
              <a:t>满足</a:t>
            </a:r>
            <a:r>
              <a:rPr lang="en-US" altLang="zh-CN">
                <a:sym typeface="+mn-ea"/>
              </a:rPr>
              <a:t>CMim</a:t>
            </a:r>
            <a:r>
              <a:rPr lang="zh-CN" altLang="en-US">
                <a:sym typeface="+mn-ea"/>
              </a:rPr>
              <a:t>适用时所需的相关文件</a:t>
            </a:r>
            <a:endParaRPr lang="zh-CN" altLang="en-US"/>
          </a:p>
          <a:p>
            <a:r>
              <a:rPr lang="en-US" altLang="zh-CN"/>
              <a:t>A</a:t>
            </a:r>
            <a:r>
              <a:rPr lang="zh-CN" altLang="en-US"/>
              <a:t>ssessment of the supply chain management may be necessary</a:t>
            </a:r>
            <a:endParaRPr lang="zh-CN" altLang="en-US"/>
          </a:p>
          <a:p>
            <a:r>
              <a:rPr lang="zh-CN" altLang="en-US">
                <a:sym typeface="+mn-ea"/>
              </a:rPr>
              <a:t>对供应链管理的评估可能（</a:t>
            </a:r>
            <a:r>
              <a:rPr lang="zh-CN" altLang="en-US">
                <a:sym typeface="+mn-ea"/>
              </a:rPr>
              <a:t>适用情况下</a:t>
            </a:r>
            <a:r>
              <a:rPr lang="zh-CN" altLang="en-US">
                <a:sym typeface="+mn-ea"/>
              </a:rPr>
              <a:t>）</a:t>
            </a:r>
            <a:endParaRPr lang="zh-CN" altLang="en-US"/>
          </a:p>
          <a:p>
            <a:r>
              <a:rPr lang="en-US" altLang="zh-CN"/>
              <a:t>N</a:t>
            </a:r>
            <a:r>
              <a:rPr lang="zh-CN" altLang="en-US"/>
              <a:t>ot a plicable to raw products non homogenen products ,commodities , used products</a:t>
            </a:r>
            <a:endParaRPr lang="zh-CN" altLang="en-US"/>
          </a:p>
          <a:p>
            <a:r>
              <a:rPr lang="zh-CN" altLang="en-US">
                <a:sym typeface="+mn-ea"/>
              </a:rPr>
              <a:t>不适用于原料产品，不均匀产品。</a:t>
            </a:r>
            <a:endParaRPr lang="zh-CN" altLang="en-US"/>
          </a:p>
          <a:p>
            <a:r>
              <a:rPr lang="en-US" altLang="zh-CN"/>
              <a:t>S</a:t>
            </a:r>
            <a:r>
              <a:rPr lang="zh-CN" altLang="en-US"/>
              <a:t>hipments monitoring : 1 monitoring per yearrenewal of sol every year</a:t>
            </a:r>
            <a:endParaRPr lang="zh-CN" altLang="en-US"/>
          </a:p>
          <a:p>
            <a:r>
              <a:rPr lang="zh-CN" altLang="en-US">
                <a:sym typeface="+mn-ea"/>
              </a:rPr>
              <a:t>发货监控：每年更新一次SOR监控</a:t>
            </a:r>
            <a:endParaRPr lang="zh-CN" altLang="en-US"/>
          </a:p>
        </p:txBody>
      </p:sp>
      <p:pic>
        <p:nvPicPr>
          <p:cNvPr id="6" name="图片 5"/>
          <p:cNvPicPr>
            <a:picLocks noChangeAspect="1"/>
          </p:cNvPicPr>
          <p:nvPr/>
        </p:nvPicPr>
        <p:blipFill>
          <a:blip r:embed="rId2"/>
          <a:stretch>
            <a:fillRect/>
          </a:stretch>
        </p:blipFill>
        <p:spPr>
          <a:xfrm>
            <a:off x="2798445" y="3197225"/>
            <a:ext cx="352425" cy="34290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rgbClr val="FF0000"/>
                </a:solidFill>
              </a:rPr>
              <a:t>COC</a:t>
            </a:r>
            <a:r>
              <a:rPr>
                <a:solidFill>
                  <a:srgbClr val="FF0000"/>
                </a:solidFill>
              </a:rPr>
              <a:t>检验需求资料</a:t>
            </a:r>
            <a:endParaRPr>
              <a:solidFill>
                <a:srgbClr val="FF0000"/>
              </a:solidFill>
            </a:endParaRPr>
          </a:p>
        </p:txBody>
      </p:sp>
      <p:sp>
        <p:nvSpPr>
          <p:cNvPr id="3" name="内容占位符 2"/>
          <p:cNvSpPr>
            <a:spLocks noGrp="1"/>
          </p:cNvSpPr>
          <p:nvPr>
            <p:ph idx="1"/>
          </p:nvPr>
        </p:nvSpPr>
        <p:spPr/>
        <p:txBody>
          <a:bodyPr/>
          <a:p>
            <a:r>
              <a:rPr lang="zh-CN" altLang="en-US"/>
              <a:t>Request for Certificate Form（</a:t>
            </a:r>
            <a:r>
              <a:rPr lang="en-US" altLang="zh-CN"/>
              <a:t>RFC</a:t>
            </a:r>
            <a:r>
              <a:rPr lang="zh-CN" altLang="en-US"/>
              <a:t>）</a:t>
            </a:r>
            <a:endParaRPr lang="zh-CN" altLang="en-US"/>
          </a:p>
          <a:p>
            <a:r>
              <a:rPr lang="zh-CN" altLang="en-US"/>
              <a:t>检验申请表</a:t>
            </a:r>
            <a:endParaRPr lang="zh-CN" altLang="en-US"/>
          </a:p>
          <a:p>
            <a:r>
              <a:rPr lang="en-US" altLang="zh-CN"/>
              <a:t>Commercial Invoice</a:t>
            </a:r>
            <a:endParaRPr lang="en-US" altLang="zh-CN"/>
          </a:p>
          <a:p>
            <a:r>
              <a:rPr altLang="zh-CN"/>
              <a:t>商业发票</a:t>
            </a:r>
            <a:endParaRPr altLang="zh-CN"/>
          </a:p>
          <a:p>
            <a:r>
              <a:rPr lang="en-US" altLang="zh-CN"/>
              <a:t>Packing List</a:t>
            </a:r>
            <a:endParaRPr lang="en-US" altLang="zh-CN"/>
          </a:p>
          <a:p>
            <a:r>
              <a:rPr altLang="zh-CN"/>
              <a:t>装箱单</a:t>
            </a:r>
            <a:endParaRPr altLang="zh-CN"/>
          </a:p>
          <a:p>
            <a:r>
              <a:rPr lang="en-US" altLang="zh-CN"/>
              <a:t>Safety Test Report From 17025 </a:t>
            </a:r>
            <a:r>
              <a:rPr>
                <a:sym typeface="+mn-ea"/>
              </a:rPr>
              <a:t>laboratory</a:t>
            </a:r>
            <a:r>
              <a:rPr lang="en-US" altLang="zh-CN">
                <a:sym typeface="+mn-ea"/>
              </a:rPr>
              <a:t>/EMC Report(If applicable)</a:t>
            </a:r>
            <a:endParaRPr>
              <a:sym typeface="+mn-ea"/>
            </a:endParaRPr>
          </a:p>
          <a:p>
            <a:r>
              <a:rPr lang="en-US" altLang="zh-CN"/>
              <a:t>17025</a:t>
            </a:r>
            <a:r>
              <a:rPr altLang="zh-CN"/>
              <a:t>资质的安规测试报告</a:t>
            </a:r>
            <a:r>
              <a:rPr lang="en-US" altLang="zh-CN"/>
              <a:t>/EMC</a:t>
            </a:r>
            <a:r>
              <a:rPr altLang="zh-CN"/>
              <a:t>报告（如产品适用）</a:t>
            </a:r>
            <a:endParaRPr altLang="zh-CN"/>
          </a:p>
          <a:p>
            <a:pPr algn="l"/>
            <a:r>
              <a:rPr altLang="zh-CN"/>
              <a:t>Manufacturer's certificate (according to ISO 9001 or other quality standards such as ISO / TS 16949, ISO 13485, etc</a:t>
            </a:r>
            <a:endParaRPr altLang="zh-CN"/>
          </a:p>
          <a:p>
            <a:r>
              <a:rPr altLang="zh-CN"/>
              <a:t>制造商证书（根据ISO 9001 或其他质量标准如 ISO/TS 16949, ISO 13485等</a:t>
            </a:r>
            <a:endParaRPr altLang="zh-CN"/>
          </a:p>
          <a:p>
            <a:r>
              <a:rPr lang="en-US" altLang="zh-CN"/>
              <a:t>Others</a:t>
            </a:r>
            <a:r>
              <a:rPr altLang="zh-CN"/>
              <a:t> 其他</a:t>
            </a:r>
            <a:endParaRPr altLang="zh-CN"/>
          </a:p>
          <a:p>
            <a:endParaRPr altLang="zh-CN"/>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422"/>
  <p:tag name="KSO_WM_TEMPLATE_SUBCATEGORY" val="0"/>
  <p:tag name="KSO_WM_TEMPLATE_MASTER_TYPE" val="1"/>
  <p:tag name="KSO_WM_TEMPLATE_COLOR_TYPE" val="1"/>
  <p:tag name="KSO_WM_TEMPLATE_MASTER_THUMB_INDEX" val="12"/>
  <p:tag name="KSO_WM_TEMPLATE_THUMBS_INDEX" val="1、4、7、9、12、13、17、18、19、20、21、24、29、31、34"/>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4.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285.xml><?xml version="1.0" encoding="utf-8"?>
<p:tagLst xmlns:p="http://schemas.openxmlformats.org/presentationml/2006/main">
  <p:tag name="KSO_WM_TEMPLATE_CATEGORY" val="custom"/>
  <p:tag name="KSO_WM_TEMPLATE_INDEX" val="20202601"/>
</p:tagLst>
</file>

<file path=ppt/tags/tag286.xml><?xml version="1.0" encoding="utf-8"?>
<p:tagLst xmlns:p="http://schemas.openxmlformats.org/presentationml/2006/main">
  <p:tag name="KSO_WM_TEMPLATE_CATEGORY" val="custom"/>
  <p:tag name="KSO_WM_TEMPLATE_INDEX" val="20202601"/>
</p:tagLst>
</file>

<file path=ppt/tags/tag287.xml><?xml version="1.0" encoding="utf-8"?>
<p:tagLst xmlns:p="http://schemas.openxmlformats.org/presentationml/2006/main">
  <p:tag name="REFSHAPE" val="592571196"/>
  <p:tag name="KSO_WM_UNIT_PLACING_PICTURE_USER_VIEWPORT" val="{&quot;height&quot;:3315,&quot;width&quot;:3045}"/>
</p:tagLst>
</file>

<file path=ppt/tags/tag288.xml><?xml version="1.0" encoding="utf-8"?>
<p:tagLst xmlns:p="http://schemas.openxmlformats.org/presentationml/2006/main">
  <p:tag name="KSO_WM_BEAUTIFY_FLAG" val="#wm#"/>
  <p:tag name="KSO_WM_TEMPLATE_CATEGORY" val="custom"/>
  <p:tag name="KSO_WM_TEMPLATE_INDEX" val="20202601"/>
</p:tagLst>
</file>

<file path=ppt/tags/tag289.xml><?xml version="1.0" encoding="utf-8"?>
<p:tagLst xmlns:p="http://schemas.openxmlformats.org/presentationml/2006/main">
  <p:tag name="KSO_WM_UNIT_TABLE_BEAUTIFY" val="smartTable{a49f2cf6-f8b2-4de8-8925-4c836ea209b5}"/>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wm#"/>
  <p:tag name="KSO_WM_TEMPLATE_CATEGORY" val="custom"/>
  <p:tag name="KSO_WM_TEMPLATE_INDEX" val="20202601"/>
</p:tagLst>
</file>

<file path=ppt/tags/tag291.xml><?xml version="1.0" encoding="utf-8"?>
<p:tagLst xmlns:p="http://schemas.openxmlformats.org/presentationml/2006/main">
  <p:tag name="REFSHAPE" val="791751948"/>
  <p:tag name="KSO_WM_UNIT_PLACING_PICTURE_USER_VIEWPORT" val="{&quot;height&quot;:6945,&quot;width&quot;:13845}"/>
</p:tagLst>
</file>

<file path=ppt/tags/tag292.xml><?xml version="1.0" encoding="utf-8"?>
<p:tagLst xmlns:p="http://schemas.openxmlformats.org/presentationml/2006/main">
  <p:tag name="KSO_WM_BEAUTIFY_FLAG" val="#wm#"/>
  <p:tag name="KSO_WM_TEMPLATE_CATEGORY" val="custom"/>
  <p:tag name="KSO_WM_TEMPLATE_INDEX" val="20202601"/>
</p:tagLst>
</file>

<file path=ppt/tags/tag293.xml><?xml version="1.0" encoding="utf-8"?>
<p:tagLst xmlns:p="http://schemas.openxmlformats.org/presentationml/2006/main">
  <p:tag name="KSO_WM_BEAUTIFY_FLAG" val="#wm#"/>
  <p:tag name="KSO_WM_TEMPLATE_CATEGORY" val="custom"/>
  <p:tag name="KSO_WM_TEMPLATE_INDEX" val="20202601"/>
</p:tagLst>
</file>

<file path=ppt/tags/tag294.xml><?xml version="1.0" encoding="utf-8"?>
<p:tagLst xmlns:p="http://schemas.openxmlformats.org/presentationml/2006/main">
  <p:tag name="KSO_WM_BEAUTIFY_FLAG" val="#wm#"/>
  <p:tag name="KSO_WM_TEMPLATE_CATEGORY" val="custom"/>
  <p:tag name="KSO_WM_TEMPLATE_INDEX" val="20202601"/>
</p:tagLst>
</file>

<file path=ppt/tags/tag295.xml><?xml version="1.0" encoding="utf-8"?>
<p:tagLst xmlns:p="http://schemas.openxmlformats.org/presentationml/2006/main">
  <p:tag name="KSO_WM_BEAUTIFY_FLAG" val="#wm#"/>
  <p:tag name="KSO_WM_TEMPLATE_CATEGORY" val="custom"/>
  <p:tag name="KSO_WM_TEMPLATE_INDEX" val="20202601"/>
</p:tagLst>
</file>

<file path=ppt/tags/tag296.xml><?xml version="1.0" encoding="utf-8"?>
<p:tagLst xmlns:p="http://schemas.openxmlformats.org/presentationml/2006/main">
  <p:tag name="KSO_WM_BEAUTIFY_FLAG" val="#wm#"/>
  <p:tag name="KSO_WM_TEMPLATE_CATEGORY" val="custom"/>
  <p:tag name="KSO_WM_TEMPLATE_INDEX" val="20202601"/>
</p:tagLst>
</file>

<file path=ppt/tags/tag297.xml><?xml version="1.0" encoding="utf-8"?>
<p:tagLst xmlns:p="http://schemas.openxmlformats.org/presentationml/2006/main">
  <p:tag name="KSO_WM_BEAUTIFY_FLAG" val="#wm#"/>
  <p:tag name="KSO_WM_TEMPLATE_CATEGORY" val="custom"/>
  <p:tag name="KSO_WM_TEMPLATE_INDEX" val="20202601"/>
</p:tagLst>
</file>

<file path=ppt/tags/tag298.xml><?xml version="1.0" encoding="utf-8"?>
<p:tagLst xmlns:p="http://schemas.openxmlformats.org/presentationml/2006/main">
  <p:tag name="KSO_WM_UNIT_TABLE_BEAUTIFY" val="smartTable{ced0232d-15cd-4bfd-bc73-1fa3bb12cebf}"/>
  <p:tag name="TABLE_RECT" val="28.675*210.539*902.65*174.45"/>
  <p:tag name="TABLE_EMPHASIZE_COLOR" val="6579300"/>
  <p:tag name="TABLE_ONEKEY_SKIN_IDX" val="0"/>
  <p:tag name="TABLE_SKINIDX" val="-1"/>
  <p:tag name="TABLE_COLORIDX" val="l"/>
</p:tagLst>
</file>

<file path=ppt/tags/tag299.xml><?xml version="1.0" encoding="utf-8"?>
<p:tagLst xmlns:p="http://schemas.openxmlformats.org/presentationml/2006/main">
  <p:tag name="KSO_WM_BEAUTIFY_FLAG" val="#wm#"/>
  <p:tag name="KSO_WM_TEMPLATE_CATEGORY" val="custom"/>
  <p:tag name="KSO_WM_TEMPLATE_INDEX" val="2020260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202601"/>
</p:tagLst>
</file>

<file path=ppt/tags/tag301.xml><?xml version="1.0" encoding="utf-8"?>
<p:tagLst xmlns:p="http://schemas.openxmlformats.org/presentationml/2006/main">
  <p:tag name="KSO_WM_TEMPLATE_CATEGORY" val="custom"/>
  <p:tag name="KSO_WM_TEMPLATE_INDEX" val="20202601"/>
</p:tagLst>
</file>

<file path=ppt/tags/tag302.xml><?xml version="1.0" encoding="utf-8"?>
<p:tagLst xmlns:p="http://schemas.openxmlformats.org/presentationml/2006/main">
  <p:tag name="KSO_WM_BEAUTIFY_FLAG" val="#wm#"/>
  <p:tag name="KSO_WM_TEMPLATE_CATEGORY" val="custom"/>
  <p:tag name="KSO_WM_TEMPLATE_INDEX" val="20202601"/>
</p:tagLst>
</file>

<file path=ppt/tags/tag303.xml><?xml version="1.0" encoding="utf-8"?>
<p:tagLst xmlns:p="http://schemas.openxmlformats.org/presentationml/2006/main">
  <p:tag name="KSO_WM_BEAUTIFY_FLAG" val="#wm#"/>
  <p:tag name="KSO_WM_TEMPLATE_CATEGORY" val="custom"/>
  <p:tag name="KSO_WM_TEMPLATE_INDEX" val="20202601"/>
</p:tagLst>
</file>

<file path=ppt/tags/tag304.xml><?xml version="1.0" encoding="utf-8"?>
<p:tagLst xmlns:p="http://schemas.openxmlformats.org/presentationml/2006/main">
  <p:tag name="KSO_WM_UNIT_TABLE_BEAUTIFY" val="smartTable{226bf956-7fa1-40e8-b462-fe4083585843}"/>
</p:tagLst>
</file>

<file path=ppt/tags/tag305.xml><?xml version="1.0" encoding="utf-8"?>
<p:tagLst xmlns:p="http://schemas.openxmlformats.org/presentationml/2006/main">
  <p:tag name="KSO_WM_BEAUTIFY_FLAG" val="#wm#"/>
  <p:tag name="KSO_WM_TEMPLATE_CATEGORY" val="custom"/>
  <p:tag name="KSO_WM_TEMPLATE_INDEX" val="20202601"/>
</p:tagLst>
</file>

<file path=ppt/tags/tag306.xml><?xml version="1.0" encoding="utf-8"?>
<p:tagLst xmlns:p="http://schemas.openxmlformats.org/presentationml/2006/main">
  <p:tag name="KSO_WM_UNIT_TABLE_BEAUTIFY" val="smartTable{4c1ee961-5a99-40a0-a018-684131dfd6b4}"/>
</p:tagLst>
</file>

<file path=ppt/tags/tag307.xml><?xml version="1.0" encoding="utf-8"?>
<p:tagLst xmlns:p="http://schemas.openxmlformats.org/presentationml/2006/main">
  <p:tag name="KSO_WM_BEAUTIFY_FLAG" val="#wm#"/>
  <p:tag name="KSO_WM_TEMPLATE_CATEGORY" val="custom"/>
  <p:tag name="KSO_WM_TEMPLATE_INDEX" val="20202601"/>
</p:tagLst>
</file>

<file path=ppt/tags/tag308.xml><?xml version="1.0" encoding="utf-8"?>
<p:tagLst xmlns:p="http://schemas.openxmlformats.org/presentationml/2006/main">
  <p:tag name="KSO_WM_BEAUTIFY_FLAG" val="#wm#"/>
  <p:tag name="KSO_WM_TEMPLATE_CATEGORY" val="custom"/>
  <p:tag name="KSO_WM_TEMPLATE_INDEX" val="20202601"/>
</p:tagLst>
</file>

<file path=ppt/tags/tag309.xml><?xml version="1.0" encoding="utf-8"?>
<p:tagLst xmlns:p="http://schemas.openxmlformats.org/presentationml/2006/main">
  <p:tag name="KSO_WM_BEAUTIFY_FLAG" val="#wm#"/>
  <p:tag name="KSO_WM_TEMPLATE_CATEGORY" val="custom"/>
  <p:tag name="KSO_WM_TEMPLATE_INDEX" val="2020260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wm#"/>
  <p:tag name="KSO_WM_TEMPLATE_CATEGORY" val="custom"/>
  <p:tag name="KSO_WM_TEMPLATE_INDEX" val="20202601"/>
</p:tagLst>
</file>

<file path=ppt/tags/tag311.xml><?xml version="1.0" encoding="utf-8"?>
<p:tagLst xmlns:p="http://schemas.openxmlformats.org/presentationml/2006/main">
  <p:tag name="KSO_WM_BEAUTIFY_FLAG" val="#wm#"/>
  <p:tag name="KSO_WM_TEMPLATE_CATEGORY" val="custom"/>
  <p:tag name="KSO_WM_TEMPLATE_INDEX" val="2020260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78">
      <a:dk1>
        <a:srgbClr val="000000"/>
      </a:dk1>
      <a:lt1>
        <a:srgbClr val="FFFFFF"/>
      </a:lt1>
      <a:dk2>
        <a:srgbClr val="ECEEEF"/>
      </a:dk2>
      <a:lt2>
        <a:srgbClr val="FCFDFD"/>
      </a:lt2>
      <a:accent1>
        <a:srgbClr val="76D4F6"/>
      </a:accent1>
      <a:accent2>
        <a:srgbClr val="9EC0FC"/>
      </a:accent2>
      <a:accent3>
        <a:srgbClr val="9381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5">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6538</Words>
  <Application>WPS 演示</Application>
  <PresentationFormat>宽屏</PresentationFormat>
  <Paragraphs>335</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Arial</vt:lpstr>
      <vt:lpstr>宋体</vt:lpstr>
      <vt:lpstr>Wingdings</vt:lpstr>
      <vt:lpstr>微软雅黑</vt:lpstr>
      <vt:lpstr>汉仪旗黑-85S</vt:lpstr>
      <vt:lpstr>Viner Hand ITC</vt:lpstr>
      <vt:lpstr>Arial Unicode MS</vt:lpstr>
      <vt:lpstr>Calibri</vt:lpstr>
      <vt:lpstr>Mongolian Baiti</vt:lpstr>
      <vt:lpstr>Office 主题​​</vt:lpstr>
      <vt:lpstr>1_Office 主题​​</vt:lpstr>
      <vt:lpstr>摩洛哥COC/CMim</vt:lpstr>
      <vt:lpstr>摩洛哥COC</vt:lpstr>
      <vt:lpstr>摩洛哥COC</vt:lpstr>
      <vt:lpstr>管制清单</vt:lpstr>
      <vt:lpstr>COC认证方式</vt:lpstr>
      <vt:lpstr>Route A</vt:lpstr>
      <vt:lpstr>Route B</vt:lpstr>
      <vt:lpstr>Route C</vt:lpstr>
      <vt:lpstr>COC检验需求资料</vt:lpstr>
      <vt:lpstr>申请流程</vt:lpstr>
      <vt:lpstr>COC费用</vt:lpstr>
      <vt:lpstr>COC证书样本</vt:lpstr>
      <vt:lpstr>摩洛哥CMim</vt:lpstr>
      <vt:lpstr>CMim认证</vt:lpstr>
      <vt:lpstr>CMim范围</vt:lpstr>
      <vt:lpstr>不适用范围</vt:lpstr>
      <vt:lpstr>不适用范围</vt:lpstr>
      <vt:lpstr>申请资料</vt:lpstr>
      <vt:lpstr>CMim证书样本</vt:lpstr>
      <vt:lpstr>CMim认证标志</vt:lpstr>
      <vt:lpstr>结束语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25807</cp:lastModifiedBy>
  <cp:revision>3</cp:revision>
  <dcterms:created xsi:type="dcterms:W3CDTF">2020-03-04T03:29:00Z</dcterms:created>
  <dcterms:modified xsi:type="dcterms:W3CDTF">2020-07-27T07:01:32Z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